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83"/>
  </p:notesMasterIdLst>
  <p:handoutMasterIdLst>
    <p:handoutMasterId r:id="rId84"/>
  </p:handoutMasterIdLst>
  <p:sldIdLst>
    <p:sldId id="665" r:id="rId3"/>
    <p:sldId id="1282" r:id="rId4"/>
    <p:sldId id="1291" r:id="rId5"/>
    <p:sldId id="1292" r:id="rId6"/>
    <p:sldId id="1293" r:id="rId7"/>
    <p:sldId id="1288" r:id="rId8"/>
    <p:sldId id="691" r:id="rId9"/>
    <p:sldId id="1256" r:id="rId10"/>
    <p:sldId id="1121" r:id="rId11"/>
    <p:sldId id="692" r:id="rId12"/>
    <p:sldId id="684" r:id="rId13"/>
    <p:sldId id="667" r:id="rId14"/>
    <p:sldId id="686" r:id="rId15"/>
    <p:sldId id="685" r:id="rId16"/>
    <p:sldId id="669" r:id="rId17"/>
    <p:sldId id="732" r:id="rId18"/>
    <p:sldId id="1252" r:id="rId19"/>
    <p:sldId id="670" r:id="rId20"/>
    <p:sldId id="678" r:id="rId21"/>
    <p:sldId id="677" r:id="rId22"/>
    <p:sldId id="746" r:id="rId23"/>
    <p:sldId id="671" r:id="rId24"/>
    <p:sldId id="672" r:id="rId25"/>
    <p:sldId id="674" r:id="rId26"/>
    <p:sldId id="679" r:id="rId27"/>
    <p:sldId id="680" r:id="rId28"/>
    <p:sldId id="676" r:id="rId29"/>
    <p:sldId id="1289" r:id="rId30"/>
    <p:sldId id="1286" r:id="rId31"/>
    <p:sldId id="1296" r:id="rId32"/>
    <p:sldId id="1299" r:id="rId33"/>
    <p:sldId id="1297" r:id="rId34"/>
    <p:sldId id="1300" r:id="rId35"/>
    <p:sldId id="1298" r:id="rId36"/>
    <p:sldId id="1301" r:id="rId37"/>
    <p:sldId id="1295" r:id="rId38"/>
    <p:sldId id="693" r:id="rId39"/>
    <p:sldId id="1251" r:id="rId40"/>
    <p:sldId id="694" r:id="rId41"/>
    <p:sldId id="695" r:id="rId42"/>
    <p:sldId id="696" r:id="rId43"/>
    <p:sldId id="697" r:id="rId44"/>
    <p:sldId id="698" r:id="rId45"/>
    <p:sldId id="699" r:id="rId46"/>
    <p:sldId id="701" r:id="rId47"/>
    <p:sldId id="727" r:id="rId48"/>
    <p:sldId id="726" r:id="rId49"/>
    <p:sldId id="1273" r:id="rId50"/>
    <p:sldId id="1272" r:id="rId51"/>
    <p:sldId id="800" r:id="rId52"/>
    <p:sldId id="1257" r:id="rId53"/>
    <p:sldId id="714" r:id="rId54"/>
    <p:sldId id="703" r:id="rId55"/>
    <p:sldId id="705" r:id="rId56"/>
    <p:sldId id="706" r:id="rId57"/>
    <p:sldId id="707" r:id="rId58"/>
    <p:sldId id="708" r:id="rId59"/>
    <p:sldId id="1254" r:id="rId60"/>
    <p:sldId id="709" r:id="rId61"/>
    <p:sldId id="710" r:id="rId62"/>
    <p:sldId id="711" r:id="rId63"/>
    <p:sldId id="715" r:id="rId64"/>
    <p:sldId id="1258" r:id="rId65"/>
    <p:sldId id="1259" r:id="rId66"/>
    <p:sldId id="1260" r:id="rId67"/>
    <p:sldId id="1261" r:id="rId68"/>
    <p:sldId id="1262" r:id="rId69"/>
    <p:sldId id="1287" r:id="rId70"/>
    <p:sldId id="718" r:id="rId71"/>
    <p:sldId id="722" r:id="rId72"/>
    <p:sldId id="1263" r:id="rId73"/>
    <p:sldId id="723" r:id="rId74"/>
    <p:sldId id="724" r:id="rId75"/>
    <p:sldId id="1264" r:id="rId76"/>
    <p:sldId id="1302" r:id="rId77"/>
    <p:sldId id="1303" r:id="rId78"/>
    <p:sldId id="1304" r:id="rId79"/>
    <p:sldId id="1305" r:id="rId80"/>
    <p:sldId id="1306" r:id="rId81"/>
    <p:sldId id="1122" r:id="rId82"/>
  </p:sldIdLst>
  <p:sldSz cx="9144000" cy="6858000" type="screen4x3"/>
  <p:notesSz cx="6797675" cy="9926638"/>
  <p:custDataLst>
    <p:tags r:id="rId85"/>
  </p:custDataLst>
  <p:defaultTextStyle>
    <a:defPPr>
      <a:defRPr lang="de-DE"/>
    </a:defPPr>
    <a:lvl1pPr algn="ctr" rtl="0" fontAlgn="base">
      <a:spcBef>
        <a:spcPct val="50000"/>
      </a:spcBef>
      <a:spcAft>
        <a:spcPct val="0"/>
      </a:spcAft>
      <a:defRPr sz="1000" kern="1200">
        <a:solidFill>
          <a:schemeClr val="tx1"/>
        </a:solidFill>
        <a:latin typeface="Arial" charset="0"/>
        <a:ea typeface="+mn-ea"/>
        <a:cs typeface="+mn-cs"/>
      </a:defRPr>
    </a:lvl1pPr>
    <a:lvl2pPr marL="457200" algn="ctr" rtl="0" fontAlgn="base">
      <a:spcBef>
        <a:spcPct val="50000"/>
      </a:spcBef>
      <a:spcAft>
        <a:spcPct val="0"/>
      </a:spcAft>
      <a:defRPr sz="1000" kern="1200">
        <a:solidFill>
          <a:schemeClr val="tx1"/>
        </a:solidFill>
        <a:latin typeface="Arial" charset="0"/>
        <a:ea typeface="+mn-ea"/>
        <a:cs typeface="+mn-cs"/>
      </a:defRPr>
    </a:lvl2pPr>
    <a:lvl3pPr marL="914400" algn="ctr" rtl="0" fontAlgn="base">
      <a:spcBef>
        <a:spcPct val="50000"/>
      </a:spcBef>
      <a:spcAft>
        <a:spcPct val="0"/>
      </a:spcAft>
      <a:defRPr sz="1000" kern="1200">
        <a:solidFill>
          <a:schemeClr val="tx1"/>
        </a:solidFill>
        <a:latin typeface="Arial" charset="0"/>
        <a:ea typeface="+mn-ea"/>
        <a:cs typeface="+mn-cs"/>
      </a:defRPr>
    </a:lvl3pPr>
    <a:lvl4pPr marL="1371600" algn="ctr" rtl="0" fontAlgn="base">
      <a:spcBef>
        <a:spcPct val="50000"/>
      </a:spcBef>
      <a:spcAft>
        <a:spcPct val="0"/>
      </a:spcAft>
      <a:defRPr sz="1000" kern="1200">
        <a:solidFill>
          <a:schemeClr val="tx1"/>
        </a:solidFill>
        <a:latin typeface="Arial" charset="0"/>
        <a:ea typeface="+mn-ea"/>
        <a:cs typeface="+mn-cs"/>
      </a:defRPr>
    </a:lvl4pPr>
    <a:lvl5pPr marL="1828800" algn="ctr" rtl="0" fontAlgn="base">
      <a:spcBef>
        <a:spcPct val="5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66CC"/>
    <a:srgbClr val="FFB953"/>
    <a:srgbClr val="CCFFCC"/>
    <a:srgbClr val="009900"/>
    <a:srgbClr val="FF3300"/>
    <a:srgbClr val="FFD08B"/>
    <a:srgbClr val="C0C0C0"/>
    <a:srgbClr val="FFFF00"/>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Keine Formatvorlage, Tabellengitternetz">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76748" autoAdjust="0"/>
  </p:normalViewPr>
  <p:slideViewPr>
    <p:cSldViewPr>
      <p:cViewPr varScale="1">
        <p:scale>
          <a:sx n="81" d="100"/>
          <a:sy n="81" d="100"/>
        </p:scale>
        <p:origin x="2616" y="184"/>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65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tags" Target="tags/tag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10.xml"/><Relationship Id="rId4" Type="http://schemas.openxmlformats.org/officeDocument/2006/relationships/slide" Target="slides/slide62.xml"/><Relationship Id="rId5" Type="http://schemas.openxmlformats.org/officeDocument/2006/relationships/slide" Target="slides/slide72.xml"/><Relationship Id="rId1" Type="http://schemas.openxmlformats.org/officeDocument/2006/relationships/slide" Target="slides/slide5.xml"/><Relationship Id="rId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33811-F58E-4282-95F5-8677C6C2763E}" type="doc">
      <dgm:prSet loTypeId="urn:microsoft.com/office/officeart/2005/8/layout/radial5" loCatId="cycle" qsTypeId="urn:microsoft.com/office/officeart/2005/8/quickstyle/simple5" qsCatId="simple" csTypeId="urn:microsoft.com/office/officeart/2005/8/colors/accent0_1" csCatId="mainScheme" phldr="1"/>
      <dgm:spPr/>
      <dgm:t>
        <a:bodyPr/>
        <a:lstStyle/>
        <a:p>
          <a:endParaRPr lang="de-DE"/>
        </a:p>
      </dgm:t>
    </dgm:pt>
    <dgm:pt modelId="{972B0295-C509-4C15-983E-619C9E0A2C7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de-DE" sz="1400" b="1" dirty="0" smtClean="0">
              <a:solidFill>
                <a:srgbClr val="0070C0"/>
              </a:solidFill>
            </a:rPr>
            <a:t>Architektur</a:t>
          </a:r>
          <a:endParaRPr lang="de-DE" sz="1400" b="1" dirty="0">
            <a:solidFill>
              <a:srgbClr val="0070C0"/>
            </a:solidFill>
          </a:endParaRPr>
        </a:p>
      </dgm:t>
    </dgm:pt>
    <dgm:pt modelId="{341E3BCA-CB7C-4CA1-B733-C9C23E30E2E6}" type="parTrans" cxnId="{BCEE605A-EFC1-475D-A413-B85A03E750A2}">
      <dgm:prSet/>
      <dgm:spPr/>
      <dgm:t>
        <a:bodyPr/>
        <a:lstStyle/>
        <a:p>
          <a:endParaRPr lang="de-DE"/>
        </a:p>
      </dgm:t>
    </dgm:pt>
    <dgm:pt modelId="{BBC599FD-9022-4CCD-9F81-787BAF7C8B1D}" type="sibTrans" cxnId="{BCEE605A-EFC1-475D-A413-B85A03E750A2}">
      <dgm:prSet/>
      <dgm:spPr/>
      <dgm:t>
        <a:bodyPr/>
        <a:lstStyle/>
        <a:p>
          <a:endParaRPr lang="de-DE"/>
        </a:p>
      </dgm:t>
    </dgm:pt>
    <dgm:pt modelId="{601B6A31-7D5F-4542-A05B-80F62D1DED54}">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200" b="1" dirty="0" smtClean="0"/>
            <a:t>Funktionale und Nichtfunktionale Anforderungen</a:t>
          </a:r>
          <a:endParaRPr lang="de-DE" sz="1200" b="1" dirty="0"/>
        </a:p>
      </dgm:t>
    </dgm:pt>
    <dgm:pt modelId="{62E90EAE-A195-488B-B898-CB137E401FA6}" type="parTrans" cxnId="{5CE9506E-AB90-41BB-93BB-50F2DC291545}">
      <dgm:prSet/>
      <dgm:spPr/>
      <dgm:t>
        <a:bodyPr/>
        <a:lstStyle/>
        <a:p>
          <a:endParaRPr lang="de-DE"/>
        </a:p>
      </dgm:t>
    </dgm:pt>
    <dgm:pt modelId="{58DEA4B6-D9A7-4DA0-A403-097656B9F5CF}" type="sibTrans" cxnId="{5CE9506E-AB90-41BB-93BB-50F2DC291545}">
      <dgm:prSet/>
      <dgm:spPr/>
      <dgm:t>
        <a:bodyPr/>
        <a:lstStyle/>
        <a:p>
          <a:endParaRPr lang="de-DE"/>
        </a:p>
      </dgm:t>
    </dgm:pt>
    <dgm:pt modelId="{F94A333C-15C7-4A39-9AA0-2C6574ACA657}">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200" b="1" dirty="0" smtClean="0"/>
            <a:t>Technische </a:t>
          </a:r>
          <a:r>
            <a:rPr lang="de-DE" sz="1200" b="1" dirty="0" err="1" smtClean="0"/>
            <a:t>Rahmenbe-dingungen</a:t>
          </a:r>
          <a:endParaRPr lang="de-DE" sz="1200" b="1" dirty="0"/>
        </a:p>
      </dgm:t>
    </dgm:pt>
    <dgm:pt modelId="{17CCA866-63BD-41DA-8FC9-38A1054C5709}" type="parTrans" cxnId="{748B579C-44BC-4E14-95CF-5026156FCE2B}">
      <dgm:prSet/>
      <dgm:spPr/>
      <dgm:t>
        <a:bodyPr/>
        <a:lstStyle/>
        <a:p>
          <a:endParaRPr lang="de-DE"/>
        </a:p>
      </dgm:t>
    </dgm:pt>
    <dgm:pt modelId="{A1CBE73D-13F1-4525-9AAC-8CC4E616CB71}" type="sibTrans" cxnId="{748B579C-44BC-4E14-95CF-5026156FCE2B}">
      <dgm:prSet/>
      <dgm:spPr/>
      <dgm:t>
        <a:bodyPr/>
        <a:lstStyle/>
        <a:p>
          <a:endParaRPr lang="de-DE"/>
        </a:p>
      </dgm:t>
    </dgm:pt>
    <dgm:pt modelId="{3E5DD037-4D68-47FD-94C1-9AA01B3A855E}">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200" b="1" dirty="0" err="1" smtClean="0"/>
            <a:t>Organisato-rische</a:t>
          </a:r>
          <a:r>
            <a:rPr lang="de-DE" sz="1200" b="1" dirty="0" smtClean="0"/>
            <a:t> Bedingungen</a:t>
          </a:r>
          <a:endParaRPr lang="de-DE" sz="1200" b="1" dirty="0"/>
        </a:p>
      </dgm:t>
    </dgm:pt>
    <dgm:pt modelId="{08FDE10E-7208-4151-8A94-BCEB621BE60A}" type="parTrans" cxnId="{7AC5DEBD-110B-4127-92D1-25F5A92AE602}">
      <dgm:prSet/>
      <dgm:spPr/>
      <dgm:t>
        <a:bodyPr/>
        <a:lstStyle/>
        <a:p>
          <a:endParaRPr lang="de-DE"/>
        </a:p>
      </dgm:t>
    </dgm:pt>
    <dgm:pt modelId="{D2D30F8C-E452-4BC2-BF01-11D0E6D66938}" type="sibTrans" cxnId="{7AC5DEBD-110B-4127-92D1-25F5A92AE602}">
      <dgm:prSet/>
      <dgm:spPr/>
      <dgm:t>
        <a:bodyPr/>
        <a:lstStyle/>
        <a:p>
          <a:endParaRPr lang="de-DE"/>
        </a:p>
      </dgm:t>
    </dgm:pt>
    <dgm:pt modelId="{FC1FEDDA-9652-4C83-8F19-031E6C5CDDF6}" type="pres">
      <dgm:prSet presAssocID="{0B833811-F58E-4282-95F5-8677C6C2763E}" presName="Name0" presStyleCnt="0">
        <dgm:presLayoutVars>
          <dgm:chMax val="1"/>
          <dgm:dir/>
          <dgm:animLvl val="ctr"/>
          <dgm:resizeHandles val="exact"/>
        </dgm:presLayoutVars>
      </dgm:prSet>
      <dgm:spPr/>
      <dgm:t>
        <a:bodyPr/>
        <a:lstStyle/>
        <a:p>
          <a:endParaRPr lang="de-DE"/>
        </a:p>
      </dgm:t>
    </dgm:pt>
    <dgm:pt modelId="{FC8DACC9-BFE6-4A7E-8C22-636572062DB5}" type="pres">
      <dgm:prSet presAssocID="{972B0295-C509-4C15-983E-619C9E0A2C72}" presName="centerShape" presStyleLbl="node0" presStyleIdx="0" presStyleCnt="1" custScaleX="119654"/>
      <dgm:spPr/>
      <dgm:t>
        <a:bodyPr/>
        <a:lstStyle/>
        <a:p>
          <a:endParaRPr lang="de-DE"/>
        </a:p>
      </dgm:t>
    </dgm:pt>
    <dgm:pt modelId="{A2BCC285-5243-4CA2-9D3B-BF8028BADAD1}" type="pres">
      <dgm:prSet presAssocID="{62E90EAE-A195-488B-B898-CB137E401FA6}" presName="parTrans" presStyleLbl="sibTrans2D1" presStyleIdx="0" presStyleCnt="3" custFlipVert="1"/>
      <dgm:spPr/>
      <dgm:t>
        <a:bodyPr/>
        <a:lstStyle/>
        <a:p>
          <a:endParaRPr lang="de-DE"/>
        </a:p>
      </dgm:t>
    </dgm:pt>
    <dgm:pt modelId="{AD6A593C-BB40-4C34-BFDE-51D34486EA2A}" type="pres">
      <dgm:prSet presAssocID="{62E90EAE-A195-488B-B898-CB137E401FA6}" presName="connectorText" presStyleLbl="sibTrans2D1" presStyleIdx="0" presStyleCnt="3"/>
      <dgm:spPr/>
      <dgm:t>
        <a:bodyPr/>
        <a:lstStyle/>
        <a:p>
          <a:endParaRPr lang="de-DE"/>
        </a:p>
      </dgm:t>
    </dgm:pt>
    <dgm:pt modelId="{CF954AE4-FF3C-4C51-8D90-F1ED1D18E11E}" type="pres">
      <dgm:prSet presAssocID="{601B6A31-7D5F-4542-A05B-80F62D1DED54}" presName="node" presStyleLbl="node1" presStyleIdx="0" presStyleCnt="3" custScaleX="130685">
        <dgm:presLayoutVars>
          <dgm:bulletEnabled val="1"/>
        </dgm:presLayoutVars>
      </dgm:prSet>
      <dgm:spPr/>
      <dgm:t>
        <a:bodyPr/>
        <a:lstStyle/>
        <a:p>
          <a:endParaRPr lang="de-DE"/>
        </a:p>
      </dgm:t>
    </dgm:pt>
    <dgm:pt modelId="{1E9EA913-BFF8-4192-92A6-A66EB30D2830}" type="pres">
      <dgm:prSet presAssocID="{17CCA866-63BD-41DA-8FC9-38A1054C5709}" presName="parTrans" presStyleLbl="sibTrans2D1" presStyleIdx="1" presStyleCnt="3" custAng="10800000"/>
      <dgm:spPr/>
      <dgm:t>
        <a:bodyPr/>
        <a:lstStyle/>
        <a:p>
          <a:endParaRPr lang="de-DE"/>
        </a:p>
      </dgm:t>
    </dgm:pt>
    <dgm:pt modelId="{5D09A5AB-FF30-40D3-82B4-A64BF866BDCB}" type="pres">
      <dgm:prSet presAssocID="{17CCA866-63BD-41DA-8FC9-38A1054C5709}" presName="connectorText" presStyleLbl="sibTrans2D1" presStyleIdx="1" presStyleCnt="3"/>
      <dgm:spPr/>
      <dgm:t>
        <a:bodyPr/>
        <a:lstStyle/>
        <a:p>
          <a:endParaRPr lang="de-DE"/>
        </a:p>
      </dgm:t>
    </dgm:pt>
    <dgm:pt modelId="{D5F9CF3A-A867-485B-8C25-6517FA902190}" type="pres">
      <dgm:prSet presAssocID="{F94A333C-15C7-4A39-9AA0-2C6574ACA657}" presName="node" presStyleLbl="node1" presStyleIdx="1" presStyleCnt="3">
        <dgm:presLayoutVars>
          <dgm:bulletEnabled val="1"/>
        </dgm:presLayoutVars>
      </dgm:prSet>
      <dgm:spPr/>
      <dgm:t>
        <a:bodyPr/>
        <a:lstStyle/>
        <a:p>
          <a:endParaRPr lang="de-DE"/>
        </a:p>
      </dgm:t>
    </dgm:pt>
    <dgm:pt modelId="{7F1B1352-8AE6-43E6-834B-27501A3CA834}" type="pres">
      <dgm:prSet presAssocID="{08FDE10E-7208-4151-8A94-BCEB621BE60A}" presName="parTrans" presStyleLbl="sibTrans2D1" presStyleIdx="2" presStyleCnt="3" custAng="10800000"/>
      <dgm:spPr/>
      <dgm:t>
        <a:bodyPr/>
        <a:lstStyle/>
        <a:p>
          <a:endParaRPr lang="de-DE"/>
        </a:p>
      </dgm:t>
    </dgm:pt>
    <dgm:pt modelId="{3C23A036-7DEC-4E0D-9397-D236DF6FE2AC}" type="pres">
      <dgm:prSet presAssocID="{08FDE10E-7208-4151-8A94-BCEB621BE60A}" presName="connectorText" presStyleLbl="sibTrans2D1" presStyleIdx="2" presStyleCnt="3"/>
      <dgm:spPr/>
      <dgm:t>
        <a:bodyPr/>
        <a:lstStyle/>
        <a:p>
          <a:endParaRPr lang="de-DE"/>
        </a:p>
      </dgm:t>
    </dgm:pt>
    <dgm:pt modelId="{01DF6420-BDE2-420A-AE57-2FB8DCEC19EC}" type="pres">
      <dgm:prSet presAssocID="{3E5DD037-4D68-47FD-94C1-9AA01B3A855E}" presName="node" presStyleLbl="node1" presStyleIdx="2" presStyleCnt="3">
        <dgm:presLayoutVars>
          <dgm:bulletEnabled val="1"/>
        </dgm:presLayoutVars>
      </dgm:prSet>
      <dgm:spPr/>
      <dgm:t>
        <a:bodyPr/>
        <a:lstStyle/>
        <a:p>
          <a:endParaRPr lang="de-DE"/>
        </a:p>
      </dgm:t>
    </dgm:pt>
  </dgm:ptLst>
  <dgm:cxnLst>
    <dgm:cxn modelId="{748B579C-44BC-4E14-95CF-5026156FCE2B}" srcId="{972B0295-C509-4C15-983E-619C9E0A2C72}" destId="{F94A333C-15C7-4A39-9AA0-2C6574ACA657}" srcOrd="1" destOrd="0" parTransId="{17CCA866-63BD-41DA-8FC9-38A1054C5709}" sibTransId="{A1CBE73D-13F1-4525-9AAC-8CC4E616CB71}"/>
    <dgm:cxn modelId="{5102F879-9395-486C-80F4-B76CD0C9EE44}" type="presOf" srcId="{17CCA866-63BD-41DA-8FC9-38A1054C5709}" destId="{1E9EA913-BFF8-4192-92A6-A66EB30D2830}" srcOrd="0" destOrd="0" presId="urn:microsoft.com/office/officeart/2005/8/layout/radial5"/>
    <dgm:cxn modelId="{24D8DC52-393C-4554-BF6C-A768AC5CD1F4}" type="presOf" srcId="{17CCA866-63BD-41DA-8FC9-38A1054C5709}" destId="{5D09A5AB-FF30-40D3-82B4-A64BF866BDCB}" srcOrd="1" destOrd="0" presId="urn:microsoft.com/office/officeart/2005/8/layout/radial5"/>
    <dgm:cxn modelId="{5CE9506E-AB90-41BB-93BB-50F2DC291545}" srcId="{972B0295-C509-4C15-983E-619C9E0A2C72}" destId="{601B6A31-7D5F-4542-A05B-80F62D1DED54}" srcOrd="0" destOrd="0" parTransId="{62E90EAE-A195-488B-B898-CB137E401FA6}" sibTransId="{58DEA4B6-D9A7-4DA0-A403-097656B9F5CF}"/>
    <dgm:cxn modelId="{BE9D8E29-458C-434E-BB88-D5F6CD9E5712}" type="presOf" srcId="{62E90EAE-A195-488B-B898-CB137E401FA6}" destId="{AD6A593C-BB40-4C34-BFDE-51D34486EA2A}" srcOrd="1" destOrd="0" presId="urn:microsoft.com/office/officeart/2005/8/layout/radial5"/>
    <dgm:cxn modelId="{BCEE605A-EFC1-475D-A413-B85A03E750A2}" srcId="{0B833811-F58E-4282-95F5-8677C6C2763E}" destId="{972B0295-C509-4C15-983E-619C9E0A2C72}" srcOrd="0" destOrd="0" parTransId="{341E3BCA-CB7C-4CA1-B733-C9C23E30E2E6}" sibTransId="{BBC599FD-9022-4CCD-9F81-787BAF7C8B1D}"/>
    <dgm:cxn modelId="{DF2CD196-2FF6-4309-A78C-3C8CDC1617B0}" type="presOf" srcId="{972B0295-C509-4C15-983E-619C9E0A2C72}" destId="{FC8DACC9-BFE6-4A7E-8C22-636572062DB5}" srcOrd="0" destOrd="0" presId="urn:microsoft.com/office/officeart/2005/8/layout/radial5"/>
    <dgm:cxn modelId="{E4094F6E-AB3E-467D-9584-FC6C1FF21063}" type="presOf" srcId="{601B6A31-7D5F-4542-A05B-80F62D1DED54}" destId="{CF954AE4-FF3C-4C51-8D90-F1ED1D18E11E}" srcOrd="0" destOrd="0" presId="urn:microsoft.com/office/officeart/2005/8/layout/radial5"/>
    <dgm:cxn modelId="{07B4CBAE-2DFC-435A-B9EC-5C0945DED249}" type="presOf" srcId="{0B833811-F58E-4282-95F5-8677C6C2763E}" destId="{FC1FEDDA-9652-4C83-8F19-031E6C5CDDF6}" srcOrd="0" destOrd="0" presId="urn:microsoft.com/office/officeart/2005/8/layout/radial5"/>
    <dgm:cxn modelId="{926BA7F8-BED9-4332-9029-915ADC6C076B}" type="presOf" srcId="{F94A333C-15C7-4A39-9AA0-2C6574ACA657}" destId="{D5F9CF3A-A867-485B-8C25-6517FA902190}" srcOrd="0" destOrd="0" presId="urn:microsoft.com/office/officeart/2005/8/layout/radial5"/>
    <dgm:cxn modelId="{5E2838D3-A579-4C3C-A68A-7B05CFD1DDCB}" type="presOf" srcId="{62E90EAE-A195-488B-B898-CB137E401FA6}" destId="{A2BCC285-5243-4CA2-9D3B-BF8028BADAD1}" srcOrd="0" destOrd="0" presId="urn:microsoft.com/office/officeart/2005/8/layout/radial5"/>
    <dgm:cxn modelId="{99861678-B19A-4547-A50E-CBE5C5E641E7}" type="presOf" srcId="{08FDE10E-7208-4151-8A94-BCEB621BE60A}" destId="{7F1B1352-8AE6-43E6-834B-27501A3CA834}" srcOrd="0" destOrd="0" presId="urn:microsoft.com/office/officeart/2005/8/layout/radial5"/>
    <dgm:cxn modelId="{7AC5DEBD-110B-4127-92D1-25F5A92AE602}" srcId="{972B0295-C509-4C15-983E-619C9E0A2C72}" destId="{3E5DD037-4D68-47FD-94C1-9AA01B3A855E}" srcOrd="2" destOrd="0" parTransId="{08FDE10E-7208-4151-8A94-BCEB621BE60A}" sibTransId="{D2D30F8C-E452-4BC2-BF01-11D0E6D66938}"/>
    <dgm:cxn modelId="{B93940E1-0177-4519-8203-E36B505B4498}" type="presOf" srcId="{3E5DD037-4D68-47FD-94C1-9AA01B3A855E}" destId="{01DF6420-BDE2-420A-AE57-2FB8DCEC19EC}" srcOrd="0" destOrd="0" presId="urn:microsoft.com/office/officeart/2005/8/layout/radial5"/>
    <dgm:cxn modelId="{4DF8BEE2-26D1-4751-8D58-078384652733}" type="presOf" srcId="{08FDE10E-7208-4151-8A94-BCEB621BE60A}" destId="{3C23A036-7DEC-4E0D-9397-D236DF6FE2AC}" srcOrd="1" destOrd="0" presId="urn:microsoft.com/office/officeart/2005/8/layout/radial5"/>
    <dgm:cxn modelId="{6A2F8384-A41E-492A-8238-2F45ED1F52D3}" type="presParOf" srcId="{FC1FEDDA-9652-4C83-8F19-031E6C5CDDF6}" destId="{FC8DACC9-BFE6-4A7E-8C22-636572062DB5}" srcOrd="0" destOrd="0" presId="urn:microsoft.com/office/officeart/2005/8/layout/radial5"/>
    <dgm:cxn modelId="{A3C90362-9E3F-4E87-8A4A-52937DF66D8C}" type="presParOf" srcId="{FC1FEDDA-9652-4C83-8F19-031E6C5CDDF6}" destId="{A2BCC285-5243-4CA2-9D3B-BF8028BADAD1}" srcOrd="1" destOrd="0" presId="urn:microsoft.com/office/officeart/2005/8/layout/radial5"/>
    <dgm:cxn modelId="{F7FFE2F7-990E-4D46-9325-4A74CCED32E8}" type="presParOf" srcId="{A2BCC285-5243-4CA2-9D3B-BF8028BADAD1}" destId="{AD6A593C-BB40-4C34-BFDE-51D34486EA2A}" srcOrd="0" destOrd="0" presId="urn:microsoft.com/office/officeart/2005/8/layout/radial5"/>
    <dgm:cxn modelId="{E1ABA098-9E1C-404B-9EE7-799170399CC1}" type="presParOf" srcId="{FC1FEDDA-9652-4C83-8F19-031E6C5CDDF6}" destId="{CF954AE4-FF3C-4C51-8D90-F1ED1D18E11E}" srcOrd="2" destOrd="0" presId="urn:microsoft.com/office/officeart/2005/8/layout/radial5"/>
    <dgm:cxn modelId="{58A3BE5A-EB39-41BF-92A3-10E7AD9791D9}" type="presParOf" srcId="{FC1FEDDA-9652-4C83-8F19-031E6C5CDDF6}" destId="{1E9EA913-BFF8-4192-92A6-A66EB30D2830}" srcOrd="3" destOrd="0" presId="urn:microsoft.com/office/officeart/2005/8/layout/radial5"/>
    <dgm:cxn modelId="{EF0AF3BD-1396-4CC5-85DD-2F6114A8D71B}" type="presParOf" srcId="{1E9EA913-BFF8-4192-92A6-A66EB30D2830}" destId="{5D09A5AB-FF30-40D3-82B4-A64BF866BDCB}" srcOrd="0" destOrd="0" presId="urn:microsoft.com/office/officeart/2005/8/layout/radial5"/>
    <dgm:cxn modelId="{D13140DC-0208-4B72-9F29-7E6F17D9BEDE}" type="presParOf" srcId="{FC1FEDDA-9652-4C83-8F19-031E6C5CDDF6}" destId="{D5F9CF3A-A867-485B-8C25-6517FA902190}" srcOrd="4" destOrd="0" presId="urn:microsoft.com/office/officeart/2005/8/layout/radial5"/>
    <dgm:cxn modelId="{7D8EB2C2-134F-4EEA-A1E3-CDEACCE7A05D}" type="presParOf" srcId="{FC1FEDDA-9652-4C83-8F19-031E6C5CDDF6}" destId="{7F1B1352-8AE6-43E6-834B-27501A3CA834}" srcOrd="5" destOrd="0" presId="urn:microsoft.com/office/officeart/2005/8/layout/radial5"/>
    <dgm:cxn modelId="{701BC210-1993-486E-BFD6-862F45E21A86}" type="presParOf" srcId="{7F1B1352-8AE6-43E6-834B-27501A3CA834}" destId="{3C23A036-7DEC-4E0D-9397-D236DF6FE2AC}" srcOrd="0" destOrd="0" presId="urn:microsoft.com/office/officeart/2005/8/layout/radial5"/>
    <dgm:cxn modelId="{09DC6E95-2FB7-42FA-9187-396DDAD9099E}" type="presParOf" srcId="{FC1FEDDA-9652-4C83-8F19-031E6C5CDDF6}" destId="{01DF6420-BDE2-420A-AE57-2FB8DCEC19EC}"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DACC9-BFE6-4A7E-8C22-636572062DB5}">
      <dsp:nvSpPr>
        <dsp:cNvPr id="0" name=""/>
        <dsp:cNvSpPr/>
      </dsp:nvSpPr>
      <dsp:spPr>
        <a:xfrm>
          <a:off x="3381724" y="2128603"/>
          <a:ext cx="1694751" cy="1416376"/>
        </a:xfrm>
        <a:prstGeom prst="ellipse">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b="1" kern="1200" dirty="0" smtClean="0">
              <a:solidFill>
                <a:srgbClr val="0070C0"/>
              </a:solidFill>
            </a:rPr>
            <a:t>Architektur</a:t>
          </a:r>
          <a:endParaRPr lang="de-DE" sz="1400" b="1" kern="1200" dirty="0">
            <a:solidFill>
              <a:srgbClr val="0070C0"/>
            </a:solidFill>
          </a:endParaRPr>
        </a:p>
      </dsp:txBody>
      <dsp:txXfrm>
        <a:off x="3629915" y="2336026"/>
        <a:ext cx="1198369" cy="1001530"/>
      </dsp:txXfrm>
    </dsp:sp>
    <dsp:sp modelId="{A2BCC285-5243-4CA2-9D3B-BF8028BADAD1}">
      <dsp:nvSpPr>
        <dsp:cNvPr id="0" name=""/>
        <dsp:cNvSpPr/>
      </dsp:nvSpPr>
      <dsp:spPr>
        <a:xfrm rot="5400000" flipV="1">
          <a:off x="4060766" y="1567065"/>
          <a:ext cx="336666" cy="506913"/>
        </a:xfrm>
        <a:prstGeom prst="rightArrow">
          <a:avLst>
            <a:gd name="adj1" fmla="val 60000"/>
            <a:gd name="adj2" fmla="val 50000"/>
          </a:avLst>
        </a:prstGeom>
        <a:gradFill rotWithShape="0">
          <a:gsLst>
            <a:gs pos="0">
              <a:schemeClr val="dk1">
                <a:tint val="60000"/>
                <a:hueOff val="0"/>
                <a:satOff val="0"/>
                <a:lumOff val="0"/>
                <a:alphaOff val="0"/>
                <a:shade val="51000"/>
                <a:satMod val="130000"/>
              </a:schemeClr>
            </a:gs>
            <a:gs pos="80000">
              <a:schemeClr val="dk1">
                <a:tint val="60000"/>
                <a:hueOff val="0"/>
                <a:satOff val="0"/>
                <a:lumOff val="0"/>
                <a:alphaOff val="0"/>
                <a:shade val="93000"/>
                <a:satMod val="130000"/>
              </a:schemeClr>
            </a:gs>
            <a:gs pos="100000">
              <a:schemeClr val="dk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de-DE" sz="2300" kern="1200"/>
        </a:p>
      </dsp:txBody>
      <dsp:txXfrm rot="10800000">
        <a:off x="4111266" y="1617948"/>
        <a:ext cx="235666" cy="304147"/>
      </dsp:txXfrm>
    </dsp:sp>
    <dsp:sp modelId="{CF954AE4-FF3C-4C51-8D90-F1ED1D18E11E}">
      <dsp:nvSpPr>
        <dsp:cNvPr id="0" name=""/>
        <dsp:cNvSpPr/>
      </dsp:nvSpPr>
      <dsp:spPr>
        <a:xfrm>
          <a:off x="3254893" y="2461"/>
          <a:ext cx="1948412" cy="1490922"/>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b="1" kern="1200" dirty="0" smtClean="0"/>
            <a:t>Funktionale und Nichtfunktionale Anforderungen</a:t>
          </a:r>
          <a:endParaRPr lang="de-DE" sz="1200" b="1" kern="1200" dirty="0"/>
        </a:p>
      </dsp:txBody>
      <dsp:txXfrm>
        <a:off x="3540231" y="220801"/>
        <a:ext cx="1377736" cy="1054242"/>
      </dsp:txXfrm>
    </dsp:sp>
    <dsp:sp modelId="{1E9EA913-BFF8-4192-92A6-A66EB30D2830}">
      <dsp:nvSpPr>
        <dsp:cNvPr id="0" name=""/>
        <dsp:cNvSpPr/>
      </dsp:nvSpPr>
      <dsp:spPr>
        <a:xfrm rot="12600000">
          <a:off x="5009748" y="3116410"/>
          <a:ext cx="285331" cy="506913"/>
        </a:xfrm>
        <a:prstGeom prst="rightArrow">
          <a:avLst>
            <a:gd name="adj1" fmla="val 60000"/>
            <a:gd name="adj2" fmla="val 50000"/>
          </a:avLst>
        </a:prstGeom>
        <a:gradFill rotWithShape="0">
          <a:gsLst>
            <a:gs pos="0">
              <a:schemeClr val="dk1">
                <a:tint val="60000"/>
                <a:hueOff val="0"/>
                <a:satOff val="0"/>
                <a:lumOff val="0"/>
                <a:alphaOff val="0"/>
                <a:shade val="51000"/>
                <a:satMod val="130000"/>
              </a:schemeClr>
            </a:gs>
            <a:gs pos="80000">
              <a:schemeClr val="dk1">
                <a:tint val="60000"/>
                <a:hueOff val="0"/>
                <a:satOff val="0"/>
                <a:lumOff val="0"/>
                <a:alphaOff val="0"/>
                <a:shade val="93000"/>
                <a:satMod val="130000"/>
              </a:schemeClr>
            </a:gs>
            <a:gs pos="100000">
              <a:schemeClr val="dk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de-DE" sz="2300" kern="1200"/>
        </a:p>
      </dsp:txBody>
      <dsp:txXfrm>
        <a:off x="5089613" y="3239193"/>
        <a:ext cx="199732" cy="304147"/>
      </dsp:txXfrm>
    </dsp:sp>
    <dsp:sp modelId="{D5F9CF3A-A867-485B-8C25-6517FA902190}">
      <dsp:nvSpPr>
        <dsp:cNvPr id="0" name=""/>
        <dsp:cNvSpPr/>
      </dsp:nvSpPr>
      <dsp:spPr>
        <a:xfrm>
          <a:off x="5292652" y="3135765"/>
          <a:ext cx="1490922" cy="1490922"/>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b="1" kern="1200" dirty="0" smtClean="0"/>
            <a:t>Technische </a:t>
          </a:r>
          <a:r>
            <a:rPr lang="de-DE" sz="1200" b="1" kern="1200" dirty="0" err="1" smtClean="0"/>
            <a:t>Rahmenbe-dingungen</a:t>
          </a:r>
          <a:endParaRPr lang="de-DE" sz="1200" b="1" kern="1200" dirty="0"/>
        </a:p>
      </dsp:txBody>
      <dsp:txXfrm>
        <a:off x="5510992" y="3354105"/>
        <a:ext cx="1054242" cy="1054242"/>
      </dsp:txXfrm>
    </dsp:sp>
    <dsp:sp modelId="{7F1B1352-8AE6-43E6-834B-27501A3CA834}">
      <dsp:nvSpPr>
        <dsp:cNvPr id="0" name=""/>
        <dsp:cNvSpPr/>
      </dsp:nvSpPr>
      <dsp:spPr>
        <a:xfrm rot="19800000">
          <a:off x="3163120" y="3116410"/>
          <a:ext cx="285331" cy="506913"/>
        </a:xfrm>
        <a:prstGeom prst="rightArrow">
          <a:avLst>
            <a:gd name="adj1" fmla="val 60000"/>
            <a:gd name="adj2" fmla="val 50000"/>
          </a:avLst>
        </a:prstGeom>
        <a:gradFill rotWithShape="0">
          <a:gsLst>
            <a:gs pos="0">
              <a:schemeClr val="dk1">
                <a:tint val="60000"/>
                <a:hueOff val="0"/>
                <a:satOff val="0"/>
                <a:lumOff val="0"/>
                <a:alphaOff val="0"/>
                <a:shade val="51000"/>
                <a:satMod val="130000"/>
              </a:schemeClr>
            </a:gs>
            <a:gs pos="80000">
              <a:schemeClr val="dk1">
                <a:tint val="60000"/>
                <a:hueOff val="0"/>
                <a:satOff val="0"/>
                <a:lumOff val="0"/>
                <a:alphaOff val="0"/>
                <a:shade val="93000"/>
                <a:satMod val="130000"/>
              </a:schemeClr>
            </a:gs>
            <a:gs pos="100000">
              <a:schemeClr val="dk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de-DE" sz="2300" kern="1200"/>
        </a:p>
      </dsp:txBody>
      <dsp:txXfrm rot="10800000">
        <a:off x="3168854" y="3239193"/>
        <a:ext cx="199732" cy="304147"/>
      </dsp:txXfrm>
    </dsp:sp>
    <dsp:sp modelId="{01DF6420-BDE2-420A-AE57-2FB8DCEC19EC}">
      <dsp:nvSpPr>
        <dsp:cNvPr id="0" name=""/>
        <dsp:cNvSpPr/>
      </dsp:nvSpPr>
      <dsp:spPr>
        <a:xfrm>
          <a:off x="1674624" y="3135765"/>
          <a:ext cx="1490922" cy="1490922"/>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b="1" kern="1200" dirty="0" err="1" smtClean="0"/>
            <a:t>Organisato-rische</a:t>
          </a:r>
          <a:r>
            <a:rPr lang="de-DE" sz="1200" b="1" kern="1200" dirty="0" smtClean="0"/>
            <a:t> Bedingungen</a:t>
          </a:r>
          <a:endParaRPr lang="de-DE" sz="1200" b="1" kern="1200" dirty="0"/>
        </a:p>
      </dsp:txBody>
      <dsp:txXfrm>
        <a:off x="1892964" y="3354105"/>
        <a:ext cx="1054242" cy="105424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de-DE"/>
          </a:p>
        </p:txBody>
      </p:sp>
      <p:sp>
        <p:nvSpPr>
          <p:cNvPr id="5123" name="Rectangle 3"/>
          <p:cNvSpPr>
            <a:spLocks noGrp="1" noChangeArrowheads="1"/>
          </p:cNvSpPr>
          <p:nvPr>
            <p:ph type="dt" sz="quarter"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de-DE"/>
          </a:p>
        </p:txBody>
      </p:sp>
      <p:sp>
        <p:nvSpPr>
          <p:cNvPr id="5124"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de-DE"/>
          </a:p>
        </p:txBody>
      </p:sp>
      <p:sp>
        <p:nvSpPr>
          <p:cNvPr id="5125" name="Rectangle 5"/>
          <p:cNvSpPr>
            <a:spLocks noGrp="1" noChangeArrowheads="1"/>
          </p:cNvSpPr>
          <p:nvPr>
            <p:ph type="sldNum" sz="quarter" idx="3"/>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A7473316-6EF8-4311-9B48-94CECAB6A5E4}" type="slidenum">
              <a:rPr lang="de-DE"/>
              <a:pPr/>
              <a:t>‹Nr.›</a:t>
            </a:fld>
            <a:endParaRPr lang="de-DE"/>
          </a:p>
        </p:txBody>
      </p:sp>
    </p:spTree>
    <p:extLst>
      <p:ext uri="{BB962C8B-B14F-4D97-AF65-F5344CB8AC3E}">
        <p14:creationId xmlns:p14="http://schemas.microsoft.com/office/powerpoint/2010/main" val="818140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de-DE"/>
          </a:p>
        </p:txBody>
      </p:sp>
      <p:sp>
        <p:nvSpPr>
          <p:cNvPr id="4099" name="Rectangle 3"/>
          <p:cNvSpPr>
            <a:spLocks noGrp="1" noChangeArrowheads="1"/>
          </p:cNvSpPr>
          <p:nvPr>
            <p:ph type="dt" idx="1"/>
          </p:nvPr>
        </p:nvSpPr>
        <p:spPr bwMode="auto">
          <a:xfrm>
            <a:off x="3851275"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de-DE"/>
          </a:p>
        </p:txBody>
      </p:sp>
      <p:sp>
        <p:nvSpPr>
          <p:cNvPr id="4100" name="Rectangle 4"/>
          <p:cNvSpPr>
            <a:spLocks noGrp="1" noRot="1" noChangeAspect="1" noChangeArrowheads="1" noTextEdit="1"/>
          </p:cNvSpPr>
          <p:nvPr>
            <p:ph type="sldImg" idx="2"/>
          </p:nvPr>
        </p:nvSpPr>
        <p:spPr bwMode="auto">
          <a:xfrm>
            <a:off x="917575" y="742950"/>
            <a:ext cx="4965700" cy="3724275"/>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06463" y="4716463"/>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4102"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de-DE"/>
          </a:p>
        </p:txBody>
      </p:sp>
      <p:sp>
        <p:nvSpPr>
          <p:cNvPr id="4103" name="Rectangle 7"/>
          <p:cNvSpPr>
            <a:spLocks noGrp="1" noChangeArrowheads="1"/>
          </p:cNvSpPr>
          <p:nvPr>
            <p:ph type="sldNum" sz="quarter" idx="5"/>
          </p:nvPr>
        </p:nvSpPr>
        <p:spPr bwMode="auto">
          <a:xfrm>
            <a:off x="3851275"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9D81DB4B-B8F0-446A-9F61-AD0C393C6F4B}" type="slidenum">
              <a:rPr lang="de-DE"/>
              <a:pPr/>
              <a:t>‹Nr.›</a:t>
            </a:fld>
            <a:endParaRPr lang="de-DE"/>
          </a:p>
        </p:txBody>
      </p:sp>
    </p:spTree>
    <p:extLst>
      <p:ext uri="{BB962C8B-B14F-4D97-AF65-F5344CB8AC3E}">
        <p14:creationId xmlns:p14="http://schemas.microsoft.com/office/powerpoint/2010/main" val="39880394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205DE-C32E-4AB7-B5AA-80E1060B8DE8}" type="slidenum">
              <a:rPr lang="de-DE"/>
              <a:pPr/>
              <a:t>1</a:t>
            </a:fld>
            <a:endParaRPr lang="de-DE" dirty="0"/>
          </a:p>
        </p:txBody>
      </p:sp>
      <p:sp>
        <p:nvSpPr>
          <p:cNvPr id="636930" name="Rectangle 2"/>
          <p:cNvSpPr>
            <a:spLocks noGrp="1" noRot="1" noChangeAspect="1" noChangeArrowheads="1" noTextEdit="1"/>
          </p:cNvSpPr>
          <p:nvPr>
            <p:ph type="sldImg"/>
          </p:nvPr>
        </p:nvSpPr>
        <p:spPr>
          <a:ln/>
        </p:spPr>
      </p:sp>
      <p:sp>
        <p:nvSpPr>
          <p:cNvPr id="636931" name="Rectangle 3"/>
          <p:cNvSpPr>
            <a:spLocks noGrp="1" noChangeArrowheads="1"/>
          </p:cNvSpPr>
          <p:nvPr>
            <p:ph type="body" idx="1"/>
          </p:nvPr>
        </p:nvSpPr>
        <p:spPr/>
        <p:txBody>
          <a:bodyPr/>
          <a:lstStyle/>
          <a:p>
            <a:pPr defTabSz="914326">
              <a:defRPr/>
            </a:pPr>
            <a:endParaRPr lang="de-DE" dirty="0"/>
          </a:p>
        </p:txBody>
      </p:sp>
    </p:spTree>
    <p:extLst>
      <p:ext uri="{BB962C8B-B14F-4D97-AF65-F5344CB8AC3E}">
        <p14:creationId xmlns:p14="http://schemas.microsoft.com/office/powerpoint/2010/main" val="205743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Was ist Software-Architektur? Designentscheidungen, Grundlegende Organisation,</a:t>
            </a:r>
            <a:r>
              <a:rPr lang="de-DE" baseline="0" dirty="0" smtClean="0"/>
              <a:t> Ästhetik</a:t>
            </a:r>
            <a:r>
              <a:rPr lang="de-DE" dirty="0" smtClean="0"/>
              <a:t>, Komponenten, Prinzipien/Begründungen</a:t>
            </a:r>
          </a:p>
          <a:p>
            <a:r>
              <a:rPr lang="de-DE" dirty="0" smtClean="0"/>
              <a:t>Unterschied Architektur/Entwurf?</a:t>
            </a:r>
          </a:p>
          <a:p>
            <a:r>
              <a:rPr lang="de-DE" dirty="0" smtClean="0"/>
              <a:t>Bedeutung im Projekt? Planung, Q-M, Risikominimierung, Kommunikation, Wissen, Durchführung</a:t>
            </a:r>
          </a:p>
          <a:p>
            <a:r>
              <a:rPr lang="de-DE" dirty="0" smtClean="0"/>
              <a:t>Drift vs. Erosion</a:t>
            </a:r>
          </a:p>
          <a:p>
            <a:r>
              <a:rPr lang="de-DE" dirty="0" smtClean="0"/>
              <a:t>Einfluss: </a:t>
            </a:r>
            <a:r>
              <a:rPr lang="de-DE" dirty="0" err="1" smtClean="0"/>
              <a:t>Anf</a:t>
            </a:r>
            <a:r>
              <a:rPr lang="de-DE" dirty="0" smtClean="0"/>
              <a:t>, Technik, Organisation</a:t>
            </a:r>
          </a:p>
          <a:p>
            <a:r>
              <a:rPr lang="de-DE" dirty="0" smtClean="0"/>
              <a:t>Fallbeispiele WWW (</a:t>
            </a:r>
            <a:r>
              <a:rPr lang="de-DE" dirty="0" err="1" smtClean="0"/>
              <a:t>ua</a:t>
            </a:r>
            <a:r>
              <a:rPr lang="de-DE" dirty="0" smtClean="0"/>
              <a:t>/</a:t>
            </a:r>
            <a:r>
              <a:rPr lang="de-DE" dirty="0" err="1" smtClean="0"/>
              <a:t>os</a:t>
            </a:r>
            <a:r>
              <a:rPr lang="de-DE" dirty="0" smtClean="0"/>
              <a:t>, </a:t>
            </a:r>
            <a:r>
              <a:rPr lang="de-DE" dirty="0" err="1" smtClean="0"/>
              <a:t>Räpr</a:t>
            </a:r>
            <a:r>
              <a:rPr lang="de-DE" dirty="0" smtClean="0"/>
              <a:t>., </a:t>
            </a:r>
            <a:r>
              <a:rPr lang="de-DE" dirty="0" err="1" smtClean="0"/>
              <a:t>Stateless</a:t>
            </a:r>
            <a:r>
              <a:rPr lang="de-DE" dirty="0" smtClean="0"/>
              <a:t>, HTTP), Unix</a:t>
            </a:r>
          </a:p>
          <a:p>
            <a:r>
              <a:rPr lang="de-DE" dirty="0" smtClean="0"/>
              <a:t>Software-Architekt:</a:t>
            </a:r>
            <a:r>
              <a:rPr lang="de-DE" baseline="0" dirty="0" smtClean="0"/>
              <a:t> Plattform, Entwurf, Stratege</a:t>
            </a:r>
          </a:p>
          <a:p>
            <a:r>
              <a:rPr lang="de-DE" baseline="0" dirty="0" smtClean="0"/>
              <a:t>SA-Aufgaben: Planung/</a:t>
            </a:r>
            <a:r>
              <a:rPr lang="de-DE" baseline="0" dirty="0" err="1" smtClean="0"/>
              <a:t>Orga</a:t>
            </a:r>
            <a:r>
              <a:rPr lang="de-DE" baseline="0" dirty="0" smtClean="0"/>
              <a:t>, Entwurf, Überwachung</a:t>
            </a:r>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29</a:t>
            </a:fld>
            <a:endParaRPr lang="de-DE"/>
          </a:p>
        </p:txBody>
      </p:sp>
    </p:spTree>
    <p:extLst>
      <p:ext uri="{BB962C8B-B14F-4D97-AF65-F5344CB8AC3E}">
        <p14:creationId xmlns:p14="http://schemas.microsoft.com/office/powerpoint/2010/main" val="840044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keine </a:t>
            </a:r>
            <a:r>
              <a:rPr lang="de-DE" baseline="0" dirty="0" err="1" smtClean="0"/>
              <a:t>id</a:t>
            </a:r>
            <a:r>
              <a:rPr lang="de-DE" baseline="0" dirty="0" smtClean="0"/>
              <a:t>, FK/PK</a:t>
            </a:r>
          </a:p>
          <a:p>
            <a:pPr marL="171450" indent="-171450">
              <a:buFontTx/>
              <a:buChar char="-"/>
            </a:pPr>
            <a:r>
              <a:rPr lang="de-DE" dirty="0" smtClean="0"/>
              <a:t>keine Pfeile</a:t>
            </a:r>
          </a:p>
          <a:p>
            <a:pPr marL="171450" indent="-171450">
              <a:buFontTx/>
              <a:buChar char="-"/>
            </a:pPr>
            <a:r>
              <a:rPr lang="de-DE" dirty="0" smtClean="0"/>
              <a:t>Assoziationsnamen fehlen</a:t>
            </a:r>
          </a:p>
          <a:p>
            <a:pPr marL="171450" indent="-171450">
              <a:buFontTx/>
              <a:buChar char="-"/>
            </a:pPr>
            <a:r>
              <a:rPr lang="de-DE" dirty="0" smtClean="0"/>
              <a:t>fachliche Datentypen, keine konkreten</a:t>
            </a:r>
          </a:p>
          <a:p>
            <a:pPr marL="171450" indent="-171450">
              <a:buFontTx/>
              <a:buChar char="-"/>
            </a:pPr>
            <a:r>
              <a:rPr lang="de-DE" dirty="0" smtClean="0"/>
              <a:t>Längenangaben bei Fachlichen DT</a:t>
            </a:r>
          </a:p>
          <a:p>
            <a:pPr marL="171450" indent="-171450">
              <a:buFontTx/>
              <a:buChar char="-"/>
            </a:pPr>
            <a:r>
              <a:rPr lang="de-DE" dirty="0" smtClean="0"/>
              <a:t>Einzahl</a:t>
            </a:r>
            <a:r>
              <a:rPr lang="de-DE" baseline="0" dirty="0" smtClean="0"/>
              <a:t> statt Mehrzahl („Kunden“)</a:t>
            </a:r>
          </a:p>
          <a:p>
            <a:pPr marL="171450" indent="-171450">
              <a:buFontTx/>
              <a:buChar char="-"/>
            </a:pPr>
            <a:r>
              <a:rPr lang="de-DE" baseline="0" dirty="0" smtClean="0"/>
              <a:t>Bezeichnungen der Domäne verwenden („Reiseangebot“ statt „Reise“)</a:t>
            </a:r>
          </a:p>
          <a:p>
            <a:pPr marL="171450" indent="-171450">
              <a:buFontTx/>
              <a:buChar char="-"/>
            </a:pPr>
            <a:r>
              <a:rPr lang="de-DE" baseline="0" dirty="0" err="1" smtClean="0"/>
              <a:t>Kardinalität</a:t>
            </a:r>
            <a:r>
              <a:rPr lang="de-DE" baseline="0" dirty="0" smtClean="0"/>
              <a:t> „</a:t>
            </a:r>
            <a:r>
              <a:rPr lang="de-DE" baseline="0" dirty="0" err="1" smtClean="0"/>
              <a:t>n</a:t>
            </a:r>
            <a:r>
              <a:rPr lang="de-DE" baseline="0" dirty="0" smtClean="0"/>
              <a:t>“ falsch</a:t>
            </a:r>
          </a:p>
          <a:p>
            <a:pPr marL="171450" indent="-171450">
              <a:buFontTx/>
              <a:buChar char="-"/>
            </a:pPr>
            <a:r>
              <a:rPr lang="de-DE" baseline="0" dirty="0" smtClean="0"/>
              <a:t>Entität „Buchung“ nötig/sinnvoll</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30</a:t>
            </a:fld>
            <a:endParaRPr lang="de-DE"/>
          </a:p>
        </p:txBody>
      </p:sp>
    </p:spTree>
    <p:extLst>
      <p:ext uri="{BB962C8B-B14F-4D97-AF65-F5344CB8AC3E}">
        <p14:creationId xmlns:p14="http://schemas.microsoft.com/office/powerpoint/2010/main" val="702162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keine </a:t>
            </a:r>
            <a:r>
              <a:rPr lang="de-DE" baseline="0" dirty="0" err="1" smtClean="0"/>
              <a:t>id</a:t>
            </a:r>
            <a:r>
              <a:rPr lang="de-DE" baseline="0" dirty="0" smtClean="0"/>
              <a:t>, FK/PK</a:t>
            </a:r>
          </a:p>
          <a:p>
            <a:pPr marL="171450" indent="-171450">
              <a:buFontTx/>
              <a:buChar char="-"/>
            </a:pPr>
            <a:r>
              <a:rPr lang="de-DE" dirty="0" smtClean="0"/>
              <a:t>keine Pfeile</a:t>
            </a:r>
          </a:p>
          <a:p>
            <a:pPr marL="171450" indent="-171450">
              <a:buFontTx/>
              <a:buChar char="-"/>
            </a:pPr>
            <a:r>
              <a:rPr lang="de-DE" dirty="0" smtClean="0"/>
              <a:t>Assoziationsnamen fehlen</a:t>
            </a:r>
          </a:p>
          <a:p>
            <a:pPr marL="171450" indent="-171450">
              <a:buFontTx/>
              <a:buChar char="-"/>
            </a:pPr>
            <a:r>
              <a:rPr lang="de-DE" dirty="0" smtClean="0"/>
              <a:t>fachliche Datentypen, keine konkreten</a:t>
            </a:r>
          </a:p>
          <a:p>
            <a:pPr marL="171450" indent="-171450">
              <a:buFontTx/>
              <a:buChar char="-"/>
            </a:pPr>
            <a:r>
              <a:rPr lang="de-DE" dirty="0" smtClean="0"/>
              <a:t>Längenangaben bei Fachlichen DT</a:t>
            </a:r>
          </a:p>
          <a:p>
            <a:pPr marL="171450" indent="-171450">
              <a:buFontTx/>
              <a:buChar char="-"/>
            </a:pPr>
            <a:r>
              <a:rPr lang="de-DE" dirty="0" smtClean="0"/>
              <a:t>Einzahl</a:t>
            </a:r>
            <a:r>
              <a:rPr lang="de-DE" baseline="0" dirty="0" smtClean="0"/>
              <a:t> statt Mehrzahl („Kunden“)</a:t>
            </a:r>
          </a:p>
          <a:p>
            <a:pPr marL="171450" indent="-171450">
              <a:buFontTx/>
              <a:buChar char="-"/>
            </a:pPr>
            <a:r>
              <a:rPr lang="de-DE" baseline="0" dirty="0" smtClean="0"/>
              <a:t>Bezeichnungen der Domäne verwenden („Reiseangebot“ statt „Reise“)</a:t>
            </a:r>
          </a:p>
          <a:p>
            <a:pPr marL="171450" indent="-171450">
              <a:buFontTx/>
              <a:buChar char="-"/>
            </a:pPr>
            <a:r>
              <a:rPr lang="de-DE" baseline="0" dirty="0" err="1" smtClean="0"/>
              <a:t>Kardinalität</a:t>
            </a:r>
            <a:r>
              <a:rPr lang="de-DE" baseline="0" dirty="0" smtClean="0"/>
              <a:t> „</a:t>
            </a:r>
            <a:r>
              <a:rPr lang="de-DE" baseline="0" dirty="0" err="1" smtClean="0"/>
              <a:t>n</a:t>
            </a:r>
            <a:r>
              <a:rPr lang="de-DE" baseline="0" dirty="0" smtClean="0"/>
              <a:t>“ falsch</a:t>
            </a:r>
          </a:p>
          <a:p>
            <a:pPr marL="171450" indent="-171450">
              <a:buFontTx/>
              <a:buChar char="-"/>
            </a:pPr>
            <a:r>
              <a:rPr lang="de-DE" baseline="0" dirty="0" smtClean="0"/>
              <a:t>Entität „Buchung“ nötig/sinnvoll</a:t>
            </a:r>
          </a:p>
          <a:p>
            <a:pPr marL="171450" indent="-171450">
              <a:buFontTx/>
              <a:buChar char="-"/>
            </a:pPr>
            <a:endParaRPr lang="de-DE" dirty="0" smtClean="0"/>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31</a:t>
            </a:fld>
            <a:endParaRPr lang="de-DE"/>
          </a:p>
        </p:txBody>
      </p:sp>
    </p:spTree>
    <p:extLst>
      <p:ext uri="{BB962C8B-B14F-4D97-AF65-F5344CB8AC3E}">
        <p14:creationId xmlns:p14="http://schemas.microsoft.com/office/powerpoint/2010/main" val="250828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nicht „zeige...“/“</a:t>
            </a:r>
            <a:r>
              <a:rPr lang="de-DE" dirty="0" err="1" smtClean="0"/>
              <a:t>show</a:t>
            </a:r>
            <a:r>
              <a:rPr lang="de-DE" dirty="0" smtClean="0"/>
              <a:t>...“</a:t>
            </a:r>
          </a:p>
          <a:p>
            <a:pPr marL="171450" indent="-171450">
              <a:buFontTx/>
              <a:buChar char="-"/>
            </a:pPr>
            <a:r>
              <a:rPr lang="de-DE" dirty="0" smtClean="0"/>
              <a:t>„</a:t>
            </a:r>
            <a:r>
              <a:rPr lang="de-DE" dirty="0" err="1" smtClean="0"/>
              <a:t>istPlatzFrei</a:t>
            </a:r>
            <a:r>
              <a:rPr lang="de-DE" dirty="0" smtClean="0"/>
              <a:t>()“ sinnlos,</a:t>
            </a:r>
            <a:r>
              <a:rPr lang="de-DE" baseline="0" dirty="0" smtClean="0"/>
              <a:t> da in „buche()“ sowieso zu prüfen</a:t>
            </a:r>
            <a:endParaRPr lang="de-DE" dirty="0" smtClean="0"/>
          </a:p>
          <a:p>
            <a:pPr marL="171450" indent="-171450">
              <a:buFontTx/>
              <a:buChar char="-"/>
            </a:pPr>
            <a:r>
              <a:rPr lang="de-DE" dirty="0" smtClean="0"/>
              <a:t>Parameter fehlen („buche()“ ohne Parameter sinnlos)</a:t>
            </a:r>
          </a:p>
          <a:p>
            <a:pPr marL="171450" indent="-171450">
              <a:buFontTx/>
              <a:buChar char="-"/>
            </a:pPr>
            <a:r>
              <a:rPr lang="de-DE" dirty="0" smtClean="0"/>
              <a:t>AF! </a:t>
            </a:r>
            <a:r>
              <a:rPr lang="de-DE" dirty="0" err="1" smtClean="0"/>
              <a:t>TerminTyp</a:t>
            </a:r>
            <a:r>
              <a:rPr lang="de-DE" dirty="0" smtClean="0"/>
              <a:t> statt Termin</a:t>
            </a:r>
          </a:p>
          <a:p>
            <a:pPr marL="171450" indent="-171450">
              <a:buFontTx/>
              <a:buChar char="-"/>
            </a:pPr>
            <a:r>
              <a:rPr lang="de-DE" dirty="0" smtClean="0"/>
              <a:t>wo wird das PDF gebaut? PDF als 0-Typ</a:t>
            </a:r>
            <a:r>
              <a:rPr lang="de-DE" baseline="0" dirty="0" smtClean="0"/>
              <a:t> durchaus ok</a:t>
            </a: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32</a:t>
            </a:fld>
            <a:endParaRPr lang="de-DE"/>
          </a:p>
        </p:txBody>
      </p:sp>
    </p:spTree>
    <p:extLst>
      <p:ext uri="{BB962C8B-B14F-4D97-AF65-F5344CB8AC3E}">
        <p14:creationId xmlns:p14="http://schemas.microsoft.com/office/powerpoint/2010/main" val="276400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hier: warum </a:t>
            </a:r>
            <a:r>
              <a:rPr lang="de-DE" dirty="0" err="1" smtClean="0"/>
              <a:t>DatumTyp</a:t>
            </a:r>
            <a:r>
              <a:rPr lang="de-DE" dirty="0" smtClean="0"/>
              <a:t> und nicht </a:t>
            </a:r>
            <a:r>
              <a:rPr lang="de-DE" dirty="0" err="1" smtClean="0"/>
              <a:t>TerminTyp</a:t>
            </a:r>
            <a:r>
              <a:rPr lang="de-DE" dirty="0" smtClean="0"/>
              <a:t>;</a:t>
            </a:r>
            <a:r>
              <a:rPr lang="de-DE" baseline="0" dirty="0" smtClean="0"/>
              <a:t> buche sollte </a:t>
            </a:r>
            <a:r>
              <a:rPr lang="de-DE" baseline="0" dirty="0" err="1" smtClean="0"/>
              <a:t>BuchungsNr</a:t>
            </a:r>
            <a:r>
              <a:rPr lang="de-DE" baseline="0" dirty="0" smtClean="0"/>
              <a:t> liefern, damit in </a:t>
            </a:r>
            <a:r>
              <a:rPr lang="de-DE" baseline="0" dirty="0" err="1" smtClean="0"/>
              <a:t>getPDF</a:t>
            </a:r>
            <a:r>
              <a:rPr lang="de-DE" baseline="0" dirty="0" smtClean="0"/>
              <a:t>()</a:t>
            </a:r>
            <a:endParaRPr lang="de-DE" dirty="0" smtClean="0"/>
          </a:p>
          <a:p>
            <a:pPr marL="171450" indent="-171450">
              <a:buFontTx/>
              <a:buChar char="-"/>
            </a:pPr>
            <a:endParaRPr lang="de-DE" dirty="0" smtClean="0"/>
          </a:p>
          <a:p>
            <a:pPr marL="171450" indent="-171450">
              <a:buFontTx/>
              <a:buChar char="-"/>
            </a:pPr>
            <a:r>
              <a:rPr lang="de-DE" dirty="0" smtClean="0"/>
              <a:t>nicht „zeige...“/“</a:t>
            </a:r>
            <a:r>
              <a:rPr lang="de-DE" dirty="0" err="1" smtClean="0"/>
              <a:t>show</a:t>
            </a:r>
            <a:r>
              <a:rPr lang="de-DE" dirty="0" smtClean="0"/>
              <a:t>...“</a:t>
            </a:r>
          </a:p>
          <a:p>
            <a:pPr marL="171450" indent="-171450">
              <a:buFontTx/>
              <a:buChar char="-"/>
            </a:pPr>
            <a:r>
              <a:rPr lang="de-DE" dirty="0" smtClean="0"/>
              <a:t>„</a:t>
            </a:r>
            <a:r>
              <a:rPr lang="de-DE" dirty="0" err="1" smtClean="0"/>
              <a:t>istPlatzFrei</a:t>
            </a:r>
            <a:r>
              <a:rPr lang="de-DE" dirty="0" smtClean="0"/>
              <a:t>()“ sinnlos,</a:t>
            </a:r>
            <a:r>
              <a:rPr lang="de-DE" baseline="0" dirty="0" smtClean="0"/>
              <a:t> da in „buche()“ sowieso zu prüfen</a:t>
            </a:r>
            <a:endParaRPr lang="de-DE" dirty="0" smtClean="0"/>
          </a:p>
          <a:p>
            <a:pPr marL="171450" indent="-171450">
              <a:buFontTx/>
              <a:buChar char="-"/>
            </a:pPr>
            <a:r>
              <a:rPr lang="de-DE" dirty="0" smtClean="0"/>
              <a:t>Parameter fehlen („buche()“ ohne Parameter sinnlos)</a:t>
            </a:r>
          </a:p>
          <a:p>
            <a:pPr marL="171450" indent="-171450">
              <a:buFontTx/>
              <a:buChar char="-"/>
            </a:pPr>
            <a:r>
              <a:rPr lang="de-DE" dirty="0" smtClean="0"/>
              <a:t>AF! </a:t>
            </a:r>
            <a:r>
              <a:rPr lang="de-DE" dirty="0" err="1" smtClean="0"/>
              <a:t>TerminTyp</a:t>
            </a:r>
            <a:r>
              <a:rPr lang="de-DE" dirty="0" smtClean="0"/>
              <a:t> statt Termin</a:t>
            </a:r>
          </a:p>
          <a:p>
            <a:pPr marL="171450" indent="-171450">
              <a:buFontTx/>
              <a:buChar char="-"/>
            </a:pPr>
            <a:r>
              <a:rPr lang="de-DE" dirty="0" smtClean="0"/>
              <a:t>wo wird das PDF gebaut? PDF als 0-Typ</a:t>
            </a:r>
            <a:r>
              <a:rPr lang="de-DE" baseline="0" dirty="0" smtClean="0"/>
              <a:t> durchaus ok</a:t>
            </a:r>
            <a:endParaRPr lang="de-DE" dirty="0" smtClean="0"/>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33</a:t>
            </a:fld>
            <a:endParaRPr lang="de-DE"/>
          </a:p>
        </p:txBody>
      </p:sp>
    </p:spTree>
    <p:extLst>
      <p:ext uri="{BB962C8B-B14F-4D97-AF65-F5344CB8AC3E}">
        <p14:creationId xmlns:p14="http://schemas.microsoft.com/office/powerpoint/2010/main" val="351265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34</a:t>
            </a:fld>
            <a:endParaRPr lang="de-DE"/>
          </a:p>
        </p:txBody>
      </p:sp>
    </p:spTree>
    <p:extLst>
      <p:ext uri="{BB962C8B-B14F-4D97-AF65-F5344CB8AC3E}">
        <p14:creationId xmlns:p14="http://schemas.microsoft.com/office/powerpoint/2010/main" val="2445989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Architektur des AWK</a:t>
            </a:r>
            <a:r>
              <a:rPr lang="de-DE" baseline="0" dirty="0" smtClean="0"/>
              <a:t> war gefordert -&gt; keine Fassade, Persistenz, etc.</a:t>
            </a:r>
            <a:endParaRPr lang="de-DE" dirty="0" smtClean="0"/>
          </a:p>
          <a:p>
            <a:pPr marL="171450" indent="-171450">
              <a:buFontTx/>
              <a:buChar char="-"/>
            </a:pPr>
            <a:r>
              <a:rPr lang="de-DE" dirty="0" smtClean="0"/>
              <a:t>Rechnungsadresse passt eher nicht in Bestellverwaltung</a:t>
            </a:r>
          </a:p>
          <a:p>
            <a:pPr marL="171450" indent="-171450">
              <a:buFontTx/>
              <a:buChar char="-"/>
            </a:pPr>
            <a:r>
              <a:rPr lang="de-DE" dirty="0" smtClean="0"/>
              <a:t>Extra Adresskomponente ist Overkill</a:t>
            </a:r>
          </a:p>
          <a:p>
            <a:pPr marL="171450" indent="-171450">
              <a:buFontTx/>
              <a:buChar char="-"/>
            </a:pPr>
            <a:r>
              <a:rPr lang="de-DE" dirty="0" smtClean="0"/>
              <a:t>Interessant:</a:t>
            </a:r>
          </a:p>
          <a:p>
            <a:pPr marL="628650" lvl="1" indent="-171450">
              <a:buFontTx/>
              <a:buChar char="-"/>
            </a:pPr>
            <a:r>
              <a:rPr lang="de-DE" dirty="0" smtClean="0"/>
              <a:t>„Zu einer gegebenen Rechnung den Kunden finden“ -&gt; Iterieren über alle Bestellungen</a:t>
            </a:r>
          </a:p>
          <a:p>
            <a:pPr marL="628650" lvl="1" indent="-171450">
              <a:buFontTx/>
              <a:buChar char="-"/>
            </a:pPr>
            <a:r>
              <a:rPr lang="de-DE" dirty="0" smtClean="0"/>
              <a:t>„Alle Rechnungen eines</a:t>
            </a:r>
            <a:r>
              <a:rPr lang="de-DE" baseline="0" dirty="0" smtClean="0"/>
              <a:t> bestimmten Kunden anzeigen“ -&gt; Iterieren über alle Bestellungen</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35</a:t>
            </a:fld>
            <a:endParaRPr lang="de-DE"/>
          </a:p>
        </p:txBody>
      </p:sp>
    </p:spTree>
    <p:extLst>
      <p:ext uri="{BB962C8B-B14F-4D97-AF65-F5344CB8AC3E}">
        <p14:creationId xmlns:p14="http://schemas.microsoft.com/office/powerpoint/2010/main" val="103885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„Murmelgruppe“</a:t>
            </a:r>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38</a:t>
            </a:fld>
            <a:endParaRPr lang="de-DE"/>
          </a:p>
        </p:txBody>
      </p:sp>
    </p:spTree>
    <p:extLst>
      <p:ext uri="{BB962C8B-B14F-4D97-AF65-F5344CB8AC3E}">
        <p14:creationId xmlns:p14="http://schemas.microsoft.com/office/powerpoint/2010/main" val="553147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A6534D-7E06-4321-A63F-A70F7BC70982}" type="slidenum">
              <a:rPr lang="en-US"/>
              <a:pPr/>
              <a:t>39</a:t>
            </a:fld>
            <a:endParaRPr lang="en-US"/>
          </a:p>
        </p:txBody>
      </p:sp>
      <p:sp>
        <p:nvSpPr>
          <p:cNvPr id="65539"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65540"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286097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885C0FF-F9A5-45B8-959E-0A6691F734C7}" type="slidenum">
              <a:rPr lang="en-US"/>
              <a:pPr/>
              <a:t>40</a:t>
            </a:fld>
            <a:endParaRPr lang="en-US"/>
          </a:p>
        </p:txBody>
      </p:sp>
      <p:sp>
        <p:nvSpPr>
          <p:cNvPr id="66563"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66564"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22693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9D81DB4B-B8F0-446A-9F61-AD0C393C6F4B}" type="slidenum">
              <a:rPr lang="de-DE" smtClean="0"/>
              <a:pPr/>
              <a:t>2</a:t>
            </a:fld>
            <a:endParaRPr lang="de-DE"/>
          </a:p>
        </p:txBody>
      </p:sp>
    </p:spTree>
    <p:extLst>
      <p:ext uri="{BB962C8B-B14F-4D97-AF65-F5344CB8AC3E}">
        <p14:creationId xmlns:p14="http://schemas.microsoft.com/office/powerpoint/2010/main" val="1287290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D849383D-BC7D-40AF-9793-383903851F13}" type="slidenum">
              <a:rPr lang="en-US"/>
              <a:pPr/>
              <a:t>41</a:t>
            </a:fld>
            <a:endParaRPr lang="en-US"/>
          </a:p>
        </p:txBody>
      </p:sp>
      <p:sp>
        <p:nvSpPr>
          <p:cNvPr id="67587"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67588"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10434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D8785D0-7996-4EA5-BA9E-E462EE094ABE}" type="slidenum">
              <a:rPr lang="en-US"/>
              <a:pPr/>
              <a:t>42</a:t>
            </a:fld>
            <a:endParaRPr lang="en-US"/>
          </a:p>
        </p:txBody>
      </p:sp>
      <p:sp>
        <p:nvSpPr>
          <p:cNvPr id="68611"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68612"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1349842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2BFBC72F-0140-406A-8E8C-6099D8FD6B5C}" type="slidenum">
              <a:rPr lang="en-US"/>
              <a:pPr/>
              <a:t>43</a:t>
            </a:fld>
            <a:endParaRPr lang="en-US"/>
          </a:p>
        </p:txBody>
      </p:sp>
      <p:sp>
        <p:nvSpPr>
          <p:cNvPr id="69635"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69636"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787129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95E52A0-FBEB-44E1-964F-C2622DDC5392}" type="slidenum">
              <a:rPr lang="en-US"/>
              <a:pPr/>
              <a:t>44</a:t>
            </a:fld>
            <a:endParaRPr lang="en-US"/>
          </a:p>
        </p:txBody>
      </p:sp>
      <p:sp>
        <p:nvSpPr>
          <p:cNvPr id="70659"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70660"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788056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1460E1E-3D65-46F1-B2F1-901FF65B73BC}" type="slidenum">
              <a:rPr lang="en-US"/>
              <a:pPr/>
              <a:t>45</a:t>
            </a:fld>
            <a:endParaRPr lang="en-US"/>
          </a:p>
        </p:txBody>
      </p:sp>
      <p:sp>
        <p:nvSpPr>
          <p:cNvPr id="72707"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72708"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1327826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1460E1E-3D65-46F1-B2F1-901FF65B73BC}" type="slidenum">
              <a:rPr lang="en-US"/>
              <a:pPr/>
              <a:t>46</a:t>
            </a:fld>
            <a:endParaRPr lang="en-US"/>
          </a:p>
        </p:txBody>
      </p:sp>
      <p:sp>
        <p:nvSpPr>
          <p:cNvPr id="72707"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72708"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133337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1460E1E-3D65-46F1-B2F1-901FF65B73BC}" type="slidenum">
              <a:rPr lang="en-US"/>
              <a:pPr/>
              <a:t>47</a:t>
            </a:fld>
            <a:endParaRPr lang="en-US"/>
          </a:p>
        </p:txBody>
      </p:sp>
      <p:sp>
        <p:nvSpPr>
          <p:cNvPr id="72707" name="Rectangle 2"/>
          <p:cNvSpPr>
            <a:spLocks noGrp="1" noRot="1" noChangeAspect="1" noChangeArrowheads="1" noTextEdit="1"/>
          </p:cNvSpPr>
          <p:nvPr>
            <p:ph type="sldImg"/>
          </p:nvPr>
        </p:nvSpPr>
        <p:spPr>
          <a:xfrm>
            <a:off x="920750" y="746125"/>
            <a:ext cx="4957763" cy="3719513"/>
          </a:xfrm>
          <a:solidFill>
            <a:srgbClr val="FFFFFF"/>
          </a:solidFill>
          <a:ln/>
        </p:spPr>
      </p:sp>
      <p:sp>
        <p:nvSpPr>
          <p:cNvPr id="72708" name="Rectangle 3"/>
          <p:cNvSpPr>
            <a:spLocks noGrp="1" noChangeArrowheads="1"/>
          </p:cNvSpPr>
          <p:nvPr>
            <p:ph type="body" idx="1"/>
          </p:nvPr>
        </p:nvSpPr>
        <p:spPr>
          <a:xfrm>
            <a:off x="906357" y="4713431"/>
            <a:ext cx="4984962" cy="4468710"/>
          </a:xfrm>
          <a:solidFill>
            <a:srgbClr val="FFFFFF"/>
          </a:solidFill>
          <a:ln>
            <a:solidFill>
              <a:srgbClr val="000000"/>
            </a:solidFill>
          </a:ln>
        </p:spPr>
        <p:txBody>
          <a:bodyPr/>
          <a:lstStyle/>
          <a:p>
            <a:pPr eaLnBrk="1" hangingPunct="1"/>
            <a:endParaRPr lang="de-DE" smtClean="0"/>
          </a:p>
        </p:txBody>
      </p:sp>
    </p:spTree>
    <p:extLst>
      <p:ext uri="{BB962C8B-B14F-4D97-AF65-F5344CB8AC3E}">
        <p14:creationId xmlns:p14="http://schemas.microsoft.com/office/powerpoint/2010/main" val="1181229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205DE-C32E-4AB7-B5AA-80E1060B8DE8}" type="slidenum">
              <a:rPr lang="de-DE"/>
              <a:pPr/>
              <a:t>50</a:t>
            </a:fld>
            <a:endParaRPr lang="de-DE" dirty="0"/>
          </a:p>
        </p:txBody>
      </p:sp>
      <p:sp>
        <p:nvSpPr>
          <p:cNvPr id="636930" name="Rectangle 2"/>
          <p:cNvSpPr>
            <a:spLocks noGrp="1" noRot="1" noChangeAspect="1" noChangeArrowheads="1" noTextEdit="1"/>
          </p:cNvSpPr>
          <p:nvPr>
            <p:ph type="sldImg"/>
          </p:nvPr>
        </p:nvSpPr>
        <p:spPr>
          <a:ln/>
        </p:spPr>
      </p:sp>
      <p:sp>
        <p:nvSpPr>
          <p:cNvPr id="636931" name="Rectangle 3"/>
          <p:cNvSpPr>
            <a:spLocks noGrp="1" noChangeArrowheads="1"/>
          </p:cNvSpPr>
          <p:nvPr>
            <p:ph type="body" idx="1"/>
          </p:nvPr>
        </p:nvSpPr>
        <p:spPr/>
        <p:txBody>
          <a:bodyPr/>
          <a:lstStyle/>
          <a:p>
            <a:pPr defTabSz="914326">
              <a:defRPr/>
            </a:pPr>
            <a:endParaRPr lang="de-DE" dirty="0"/>
          </a:p>
        </p:txBody>
      </p:sp>
    </p:spTree>
    <p:extLst>
      <p:ext uri="{BB962C8B-B14F-4D97-AF65-F5344CB8AC3E}">
        <p14:creationId xmlns:p14="http://schemas.microsoft.com/office/powerpoint/2010/main" val="1588029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„Murmelgruppe“</a:t>
            </a:r>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52</a:t>
            </a:fld>
            <a:endParaRPr lang="de-DE"/>
          </a:p>
        </p:txBody>
      </p:sp>
    </p:spTree>
    <p:extLst>
      <p:ext uri="{BB962C8B-B14F-4D97-AF65-F5344CB8AC3E}">
        <p14:creationId xmlns:p14="http://schemas.microsoft.com/office/powerpoint/2010/main" val="107895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9D81DB4B-B8F0-446A-9F61-AD0C393C6F4B}" type="slidenum">
              <a:rPr lang="de-DE" smtClean="0"/>
              <a:pPr/>
              <a:t>3</a:t>
            </a:fld>
            <a:endParaRPr lang="de-DE"/>
          </a:p>
        </p:txBody>
      </p:sp>
    </p:spTree>
    <p:extLst>
      <p:ext uri="{BB962C8B-B14F-4D97-AF65-F5344CB8AC3E}">
        <p14:creationId xmlns:p14="http://schemas.microsoft.com/office/powerpoint/2010/main" val="1735677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strukturelles vs. operationales Wissen</a:t>
            </a: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10</a:t>
            </a:fld>
            <a:endParaRPr lang="de-DE"/>
          </a:p>
        </p:txBody>
      </p:sp>
    </p:spTree>
    <p:extLst>
      <p:ext uri="{BB962C8B-B14F-4D97-AF65-F5344CB8AC3E}">
        <p14:creationId xmlns:p14="http://schemas.microsoft.com/office/powerpoint/2010/main" val="199321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Welche Entscheidungen sind hier strategisch,</a:t>
            </a:r>
            <a:r>
              <a:rPr lang="de-DE" baseline="0" dirty="0" smtClean="0"/>
              <a:t> welche taktisch?</a:t>
            </a: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23</a:t>
            </a:fld>
            <a:endParaRPr lang="de-DE"/>
          </a:p>
        </p:txBody>
      </p:sp>
    </p:spTree>
    <p:extLst>
      <p:ext uri="{BB962C8B-B14F-4D97-AF65-F5344CB8AC3E}">
        <p14:creationId xmlns:p14="http://schemas.microsoft.com/office/powerpoint/2010/main" val="143926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4E8E974-658C-4744-8E52-8210D78434B9}" type="slidenum">
              <a:rPr lang="en-US"/>
              <a:pPr/>
              <a:t>25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46609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9430321A-86AB-4FB1-A3DF-FF1CC79245E9}" type="slidenum">
              <a:rPr lang="en-US"/>
              <a:pPr/>
              <a:t>26</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de-DE" smtClean="0"/>
          </a:p>
        </p:txBody>
      </p:sp>
    </p:spTree>
    <p:extLst>
      <p:ext uri="{BB962C8B-B14F-4D97-AF65-F5344CB8AC3E}">
        <p14:creationId xmlns:p14="http://schemas.microsoft.com/office/powerpoint/2010/main" val="182155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F/NF: </a:t>
            </a:r>
          </a:p>
          <a:p>
            <a:pPr>
              <a:buFont typeface="Arial" pitchFamily="34" charset="0"/>
              <a:buChar char="•"/>
            </a:pPr>
            <a:r>
              <a:rPr lang="de-DE" dirty="0" smtClean="0"/>
              <a:t>Pflichtenheft zwischen AG und AN</a:t>
            </a:r>
          </a:p>
          <a:p>
            <a:pPr>
              <a:buFont typeface="Arial" pitchFamily="34" charset="0"/>
              <a:buChar char="•"/>
            </a:pPr>
            <a:r>
              <a:rPr lang="de-DE" dirty="0" smtClean="0"/>
              <a:t>Q-Merkmale</a:t>
            </a:r>
            <a:r>
              <a:rPr lang="de-DE" baseline="0" dirty="0" smtClean="0"/>
              <a:t> wichtig und schwer abzuschätzen; Gegenstand der Forschung (A-Bewertung)</a:t>
            </a:r>
          </a:p>
          <a:p>
            <a:pPr>
              <a:buFont typeface="Arial" pitchFamily="34" charset="0"/>
              <a:buNone/>
            </a:pPr>
            <a:r>
              <a:rPr lang="de-DE" baseline="0" dirty="0" smtClean="0"/>
              <a:t>Organisatorisch</a:t>
            </a:r>
          </a:p>
          <a:p>
            <a:pPr>
              <a:buFont typeface="Arial" pitchFamily="34" charset="0"/>
              <a:buChar char="•"/>
            </a:pPr>
            <a:r>
              <a:rPr lang="de-DE" baseline="0" dirty="0" smtClean="0"/>
              <a:t># Entwicklerteams</a:t>
            </a:r>
          </a:p>
          <a:p>
            <a:pPr>
              <a:buFont typeface="Arial" pitchFamily="34" charset="0"/>
              <a:buChar char="•"/>
            </a:pPr>
            <a:r>
              <a:rPr lang="de-DE" baseline="0" dirty="0" smtClean="0"/>
              <a:t>Korrespondenz zwischen SA und Organisationsstruktur („</a:t>
            </a:r>
            <a:r>
              <a:rPr lang="de-DE" baseline="0" dirty="0" err="1" smtClean="0"/>
              <a:t>Conway‘s</a:t>
            </a:r>
            <a:r>
              <a:rPr lang="de-DE" baseline="0" dirty="0" smtClean="0"/>
              <a:t> Law“): </a:t>
            </a:r>
            <a:r>
              <a:rPr lang="en-US" dirty="0" smtClean="0"/>
              <a:t>...organizations which design systems ... are constrained to produce designs which are copies of the communication structures of these organizations</a:t>
            </a:r>
            <a:endParaRPr lang="de-DE" baseline="0" dirty="0" smtClean="0"/>
          </a:p>
          <a:p>
            <a:pPr>
              <a:buFont typeface="Arial" pitchFamily="34" charset="0"/>
              <a:buChar char="•"/>
            </a:pPr>
            <a:r>
              <a:rPr lang="de-DE" baseline="0" dirty="0" smtClean="0"/>
              <a:t>Unternehmensziele: Pflegedauer, Wiederverwendung, P-Linie, …</a:t>
            </a:r>
          </a:p>
          <a:p>
            <a:pPr>
              <a:buFont typeface="Arial" pitchFamily="34" charset="0"/>
              <a:buNone/>
            </a:pPr>
            <a:r>
              <a:rPr lang="de-DE" baseline="0" dirty="0" smtClean="0"/>
              <a:t>Technisch</a:t>
            </a:r>
          </a:p>
          <a:p>
            <a:pPr>
              <a:buFont typeface="Arial" pitchFamily="34" charset="0"/>
              <a:buChar char="•"/>
            </a:pPr>
            <a:r>
              <a:rPr lang="de-DE" baseline="0" dirty="0" smtClean="0"/>
              <a:t>Werkzeuge, Sprachen</a:t>
            </a:r>
          </a:p>
          <a:p>
            <a:pPr>
              <a:buFont typeface="Arial" pitchFamily="34" charset="0"/>
              <a:buChar char="•"/>
            </a:pPr>
            <a:r>
              <a:rPr lang="de-DE" baseline="0" dirty="0" smtClean="0"/>
              <a:t>Standards für Vorgehen</a:t>
            </a:r>
          </a:p>
          <a:p>
            <a:pPr>
              <a:buFont typeface="Arial" pitchFamily="34" charset="0"/>
              <a:buChar char="•"/>
            </a:pPr>
            <a:r>
              <a:rPr lang="de-DE" baseline="0" dirty="0" smtClean="0"/>
              <a:t>Zielplattform</a:t>
            </a:r>
          </a:p>
          <a:p>
            <a:pPr>
              <a:buFont typeface="Arial" pitchFamily="34" charset="0"/>
              <a:buChar char="•"/>
            </a:pPr>
            <a:r>
              <a:rPr lang="de-DE" baseline="0" dirty="0" smtClean="0"/>
              <a:t>zu verwendende Komponenten</a:t>
            </a:r>
          </a:p>
          <a:p>
            <a:pPr>
              <a:buFont typeface="Arial" pitchFamily="34" charset="0"/>
              <a:buChar char="•"/>
            </a:pPr>
            <a:r>
              <a:rPr lang="de-DE" baseline="0" dirty="0" smtClean="0"/>
              <a:t>Standards (</a:t>
            </a:r>
            <a:r>
              <a:rPr lang="de-DE" baseline="0" dirty="0" err="1" smtClean="0"/>
              <a:t>Ref</a:t>
            </a:r>
            <a:r>
              <a:rPr lang="de-DE" baseline="0" dirty="0" smtClean="0"/>
              <a:t>-A, Formate, Protokolle, Kompatibilität)</a:t>
            </a:r>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27</a:t>
            </a:fld>
            <a:endParaRPr lang="de-DE"/>
          </a:p>
        </p:txBody>
      </p:sp>
    </p:spTree>
    <p:extLst>
      <p:ext uri="{BB962C8B-B14F-4D97-AF65-F5344CB8AC3E}">
        <p14:creationId xmlns:p14="http://schemas.microsoft.com/office/powerpoint/2010/main" val="31238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„Murmelgruppe“</a:t>
            </a:r>
          </a:p>
          <a:p>
            <a:endParaRPr lang="de-DE" dirty="0"/>
          </a:p>
        </p:txBody>
      </p:sp>
      <p:sp>
        <p:nvSpPr>
          <p:cNvPr id="4" name="Foliennummernplatzhalter 3"/>
          <p:cNvSpPr>
            <a:spLocks noGrp="1"/>
          </p:cNvSpPr>
          <p:nvPr>
            <p:ph type="sldNum" sz="quarter" idx="10"/>
          </p:nvPr>
        </p:nvSpPr>
        <p:spPr/>
        <p:txBody>
          <a:bodyPr/>
          <a:lstStyle/>
          <a:p>
            <a:fld id="{9D81DB4B-B8F0-446A-9F61-AD0C393C6F4B}" type="slidenum">
              <a:rPr lang="de-DE" smtClean="0"/>
              <a:pPr/>
              <a:t>28</a:t>
            </a:fld>
            <a:endParaRPr lang="de-DE"/>
          </a:p>
        </p:txBody>
      </p:sp>
    </p:spTree>
    <p:extLst>
      <p:ext uri="{BB962C8B-B14F-4D97-AF65-F5344CB8AC3E}">
        <p14:creationId xmlns:p14="http://schemas.microsoft.com/office/powerpoint/2010/main" val="986842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204" name="Rectangle 1036"/>
          <p:cNvSpPr>
            <a:spLocks noGrp="1" noChangeArrowheads="1"/>
          </p:cNvSpPr>
          <p:nvPr>
            <p:ph type="ctrTitle"/>
          </p:nvPr>
        </p:nvSpPr>
        <p:spPr>
          <a:xfrm>
            <a:off x="685800" y="1676400"/>
            <a:ext cx="7772400" cy="2286000"/>
          </a:xfrm>
        </p:spPr>
        <p:txBody>
          <a:bodyPr/>
          <a:lstStyle>
            <a:lvl1pPr>
              <a:defRPr sz="2200" b="1"/>
            </a:lvl1pPr>
          </a:lstStyle>
          <a:p>
            <a:r>
              <a:rPr lang="de-DE"/>
              <a:t>Titel</a:t>
            </a:r>
          </a:p>
        </p:txBody>
      </p:sp>
      <p:sp>
        <p:nvSpPr>
          <p:cNvPr id="8207" name="Rectangle 1039"/>
          <p:cNvSpPr>
            <a:spLocks noGrp="1" noChangeArrowheads="1"/>
          </p:cNvSpPr>
          <p:nvPr>
            <p:ph type="subTitle" sz="quarter" idx="1"/>
          </p:nvPr>
        </p:nvSpPr>
        <p:spPr>
          <a:xfrm>
            <a:off x="1371600" y="4724400"/>
            <a:ext cx="6400800" cy="914400"/>
          </a:xfrm>
        </p:spPr>
        <p:txBody>
          <a:bodyPr/>
          <a:lstStyle>
            <a:lvl1pPr marL="384175" indent="-384175">
              <a:defRPr/>
            </a:lvl1pPr>
            <a:lvl2pPr marL="949325" lvl="1" indent="-374650">
              <a:defRPr/>
            </a:lvl2pPr>
          </a:lstStyle>
          <a:p>
            <a:r>
              <a:rPr lang="de-DE"/>
              <a:t>Was wird behandelt…</a:t>
            </a:r>
          </a:p>
          <a:p>
            <a:pPr lvl="1"/>
            <a:r>
              <a:rPr lang="de-DE"/>
              <a:t>usw.</a:t>
            </a:r>
          </a:p>
          <a:p>
            <a:pPr lvl="1"/>
            <a:endParaRPr lang="de-DE"/>
          </a:p>
          <a:p>
            <a:endParaRPr lang="de-DE"/>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48450" y="1066800"/>
            <a:ext cx="2114550" cy="53149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04800" y="1066800"/>
            <a:ext cx="6191250" cy="53149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380930" name="Rectangle 2"/>
          <p:cNvSpPr>
            <a:spLocks noGrp="1" noChangeArrowheads="1"/>
          </p:cNvSpPr>
          <p:nvPr>
            <p:ph type="ctrTitle"/>
          </p:nvPr>
        </p:nvSpPr>
        <p:spPr>
          <a:xfrm>
            <a:off x="685800" y="1676400"/>
            <a:ext cx="7772400" cy="2286000"/>
          </a:xfrm>
        </p:spPr>
        <p:txBody>
          <a:bodyPr/>
          <a:lstStyle>
            <a:lvl1pPr>
              <a:defRPr sz="2200" b="1"/>
            </a:lvl1pPr>
          </a:lstStyle>
          <a:p>
            <a:r>
              <a:rPr lang="de-DE"/>
              <a:t>Titel</a:t>
            </a:r>
          </a:p>
        </p:txBody>
      </p:sp>
      <p:sp>
        <p:nvSpPr>
          <p:cNvPr id="380931" name="Rectangle 3"/>
          <p:cNvSpPr>
            <a:spLocks noGrp="1" noChangeArrowheads="1"/>
          </p:cNvSpPr>
          <p:nvPr>
            <p:ph type="subTitle" sz="quarter" idx="1"/>
          </p:nvPr>
        </p:nvSpPr>
        <p:spPr>
          <a:xfrm>
            <a:off x="1371600" y="4724400"/>
            <a:ext cx="6400800" cy="914400"/>
          </a:xfrm>
        </p:spPr>
        <p:txBody>
          <a:bodyPr/>
          <a:lstStyle>
            <a:lvl1pPr marL="384175" indent="-384175">
              <a:defRPr/>
            </a:lvl1pPr>
            <a:lvl2pPr marL="949325" lvl="1" indent="-374650">
              <a:defRPr/>
            </a:lvl2pPr>
          </a:lstStyle>
          <a:p>
            <a:r>
              <a:rPr lang="de-DE"/>
              <a:t>Was wird behandelt…</a:t>
            </a:r>
          </a:p>
          <a:p>
            <a:pPr lvl="1"/>
            <a:r>
              <a:rPr lang="de-DE"/>
              <a:t>usw.</a:t>
            </a:r>
          </a:p>
          <a:p>
            <a:pPr lvl="1"/>
            <a:endParaRPr lang="de-DE"/>
          </a:p>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4593CDE9-B108-4893-A7A3-8CAAA181C5B6}" type="slidenum">
              <a:rPr lang="en-US"/>
              <a:pPr/>
              <a:t>‹Nr.›</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Foliennummernplatzhalter 3"/>
          <p:cNvSpPr>
            <a:spLocks noGrp="1"/>
          </p:cNvSpPr>
          <p:nvPr>
            <p:ph type="sldNum" sz="quarter" idx="10"/>
          </p:nvPr>
        </p:nvSpPr>
        <p:spPr/>
        <p:txBody>
          <a:bodyPr/>
          <a:lstStyle>
            <a:lvl1pPr>
              <a:defRPr/>
            </a:lvl1pPr>
          </a:lstStyle>
          <a:p>
            <a:fld id="{202A5437-34A2-4CFB-BD31-B73A91CBDBC7}" type="slidenum">
              <a:rPr lang="en-US"/>
              <a:pPr/>
              <a:t>‹Nr.›</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04800" y="1752600"/>
            <a:ext cx="4152900" cy="4629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10100" y="1752600"/>
            <a:ext cx="4152900" cy="4629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Foliennummernplatzhalter 4"/>
          <p:cNvSpPr>
            <a:spLocks noGrp="1"/>
          </p:cNvSpPr>
          <p:nvPr>
            <p:ph type="sldNum" sz="quarter" idx="10"/>
          </p:nvPr>
        </p:nvSpPr>
        <p:spPr/>
        <p:txBody>
          <a:bodyPr/>
          <a:lstStyle>
            <a:lvl1pPr>
              <a:defRPr/>
            </a:lvl1pPr>
          </a:lstStyle>
          <a:p>
            <a:fld id="{B0BB3BFC-5C1D-44A2-8D29-3E7098FD9CDE}" type="slidenum">
              <a:rPr lang="en-US"/>
              <a:pPr/>
              <a:t>‹Nr.›</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oliennummernplatzhalter 6"/>
          <p:cNvSpPr>
            <a:spLocks noGrp="1"/>
          </p:cNvSpPr>
          <p:nvPr>
            <p:ph type="sldNum" sz="quarter" idx="10"/>
          </p:nvPr>
        </p:nvSpPr>
        <p:spPr/>
        <p:txBody>
          <a:bodyPr/>
          <a:lstStyle>
            <a:lvl1pPr>
              <a:defRPr/>
            </a:lvl1pPr>
          </a:lstStyle>
          <a:p>
            <a:fld id="{7ED0361C-E9AE-463E-857A-BB9406A1BA54}" type="slidenum">
              <a:rPr lang="en-US"/>
              <a:pPr/>
              <a:t>‹Nr.›</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Foliennummernplatzhalter 2"/>
          <p:cNvSpPr>
            <a:spLocks noGrp="1"/>
          </p:cNvSpPr>
          <p:nvPr>
            <p:ph type="sldNum" sz="quarter" idx="10"/>
          </p:nvPr>
        </p:nvSpPr>
        <p:spPr/>
        <p:txBody>
          <a:bodyPr/>
          <a:lstStyle>
            <a:lvl1pPr>
              <a:defRPr/>
            </a:lvl1pPr>
          </a:lstStyle>
          <a:p>
            <a:fld id="{582E381F-F165-48D0-8E96-73E072B19D3A}" type="slidenum">
              <a:rPr lang="en-US"/>
              <a:pPr/>
              <a:t>‹Nr.›</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lvl1pPr>
              <a:defRPr/>
            </a:lvl1pPr>
          </a:lstStyle>
          <a:p>
            <a:fld id="{F8610321-D947-4E99-98B5-4D99183DAFFC}" type="slidenum">
              <a:rPr lang="en-US"/>
              <a:pPr/>
              <a:t>‹Nr.›</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oliennummernplatzhalter 4"/>
          <p:cNvSpPr>
            <a:spLocks noGrp="1"/>
          </p:cNvSpPr>
          <p:nvPr>
            <p:ph type="sldNum" sz="quarter" idx="10"/>
          </p:nvPr>
        </p:nvSpPr>
        <p:spPr/>
        <p:txBody>
          <a:bodyPr/>
          <a:lstStyle>
            <a:lvl1pPr>
              <a:defRPr/>
            </a:lvl1pPr>
          </a:lstStyle>
          <a:p>
            <a:fld id="{22EE2543-713F-48D1-A3E0-5712BEACDF64}" type="slidenum">
              <a:rPr lang="en-US"/>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Foliennummernplatzhalter 4"/>
          <p:cNvSpPr>
            <a:spLocks noGrp="1"/>
          </p:cNvSpPr>
          <p:nvPr>
            <p:ph type="sldNum" sz="quarter" idx="10"/>
          </p:nvPr>
        </p:nvSpPr>
        <p:spPr/>
        <p:txBody>
          <a:bodyPr/>
          <a:lstStyle>
            <a:lvl1pPr>
              <a:defRPr/>
            </a:lvl1pPr>
          </a:lstStyle>
          <a:p>
            <a:fld id="{A51061FA-D0F1-4AC9-B63E-AEC66B111A39}" type="slidenum">
              <a:rPr lang="en-US"/>
              <a:pPr/>
              <a:t>‹Nr.›</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E0EAA630-F572-4FAA-B227-F5ED942670EF}" type="slidenum">
              <a:rPr lang="en-US"/>
              <a:pPr/>
              <a:t>‹Nr.›</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48450" y="1066800"/>
            <a:ext cx="2114550" cy="53149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04800" y="1066800"/>
            <a:ext cx="6191250" cy="53149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Foliennummernplatzhalter 3"/>
          <p:cNvSpPr>
            <a:spLocks noGrp="1"/>
          </p:cNvSpPr>
          <p:nvPr>
            <p:ph type="sldNum" sz="quarter" idx="10"/>
          </p:nvPr>
        </p:nvSpPr>
        <p:spPr/>
        <p:txBody>
          <a:bodyPr/>
          <a:lstStyle>
            <a:lvl1pPr>
              <a:defRPr/>
            </a:lvl1pPr>
          </a:lstStyle>
          <a:p>
            <a:fld id="{5939AF5C-47D1-4718-AE0B-7D73E4F622CA}" type="slidenum">
              <a:rPr lang="en-US"/>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04800" y="1752600"/>
            <a:ext cx="4152900" cy="4629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10100" y="1752600"/>
            <a:ext cx="4152900" cy="4629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vmlDrawing" Target="../drawings/vmlDrawing1.vml"/><Relationship Id="rId14" Type="http://schemas.openxmlformats.org/officeDocument/2006/relationships/oleObject" Target="../embeddings/oleObject1.bin"/><Relationship Id="rId15" Type="http://schemas.openxmlformats.org/officeDocument/2006/relationships/image" Target="../media/image3.emf"/><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Line 7"/>
          <p:cNvSpPr>
            <a:spLocks noChangeShapeType="1"/>
          </p:cNvSpPr>
          <p:nvPr/>
        </p:nvSpPr>
        <p:spPr bwMode="auto">
          <a:xfrm>
            <a:off x="928662" y="785794"/>
            <a:ext cx="7891488" cy="4781"/>
          </a:xfrm>
          <a:prstGeom prst="line">
            <a:avLst/>
          </a:prstGeom>
          <a:noFill/>
          <a:ln w="9525">
            <a:solidFill>
              <a:schemeClr val="tx1"/>
            </a:solidFill>
            <a:round/>
            <a:headEnd/>
            <a:tailEnd/>
          </a:ln>
          <a:effectLst>
            <a:outerShdw dist="35921" dir="2700000" algn="ctr" rotWithShape="0">
              <a:schemeClr val="bg2"/>
            </a:outerShdw>
          </a:effectLst>
        </p:spPr>
        <p:txBody>
          <a:bodyPr/>
          <a:lstStyle/>
          <a:p>
            <a:endParaRPr lang="de-DE" dirty="0"/>
          </a:p>
        </p:txBody>
      </p:sp>
      <p:sp>
        <p:nvSpPr>
          <p:cNvPr id="1039" name="Rectangle 15"/>
          <p:cNvSpPr>
            <a:spLocks noGrp="1" noChangeArrowheads="1"/>
          </p:cNvSpPr>
          <p:nvPr>
            <p:ph type="body" idx="1"/>
          </p:nvPr>
        </p:nvSpPr>
        <p:spPr bwMode="auto">
          <a:xfrm>
            <a:off x="304800" y="1752600"/>
            <a:ext cx="8458200" cy="46291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Erste Ebene</a:t>
            </a:r>
          </a:p>
          <a:p>
            <a:pPr lvl="1"/>
            <a:r>
              <a:rPr lang="en-US" smtClean="0"/>
              <a:t>Zweite Ebene</a:t>
            </a:r>
          </a:p>
          <a:p>
            <a:pPr lvl="2"/>
            <a:r>
              <a:rPr lang="en-US" smtClean="0"/>
              <a:t>Dritte Ebene</a:t>
            </a:r>
          </a:p>
          <a:p>
            <a:pPr lvl="3"/>
            <a:r>
              <a:rPr lang="en-US" smtClean="0"/>
              <a:t>Vierte Ebene</a:t>
            </a:r>
          </a:p>
        </p:txBody>
      </p:sp>
      <p:sp>
        <p:nvSpPr>
          <p:cNvPr id="1040" name="Rectangle 16"/>
          <p:cNvSpPr>
            <a:spLocks noGrp="1" noChangeArrowheads="1"/>
          </p:cNvSpPr>
          <p:nvPr>
            <p:ph type="title"/>
          </p:nvPr>
        </p:nvSpPr>
        <p:spPr bwMode="auto">
          <a:xfrm>
            <a:off x="304800" y="1066800"/>
            <a:ext cx="84582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US" smtClean="0"/>
          </a:p>
        </p:txBody>
      </p:sp>
      <p:sp>
        <p:nvSpPr>
          <p:cNvPr id="1041" name="Line 17"/>
          <p:cNvSpPr>
            <a:spLocks noChangeShapeType="1"/>
          </p:cNvSpPr>
          <p:nvPr/>
        </p:nvSpPr>
        <p:spPr bwMode="auto">
          <a:xfrm>
            <a:off x="304800" y="6453188"/>
            <a:ext cx="8458200" cy="0"/>
          </a:xfrm>
          <a:prstGeom prst="line">
            <a:avLst/>
          </a:prstGeom>
          <a:noFill/>
          <a:ln w="9525">
            <a:solidFill>
              <a:schemeClr val="tx1"/>
            </a:solidFill>
            <a:round/>
            <a:headEnd/>
            <a:tailEnd/>
          </a:ln>
          <a:effectLst>
            <a:outerShdw dist="35921" dir="2700000" algn="ctr" rotWithShape="0">
              <a:schemeClr val="bg2"/>
            </a:outerShdw>
          </a:effectLst>
        </p:spPr>
        <p:txBody>
          <a:bodyPr/>
          <a:lstStyle/>
          <a:p>
            <a:endParaRPr lang="de-DE" dirty="0"/>
          </a:p>
        </p:txBody>
      </p:sp>
      <p:sp>
        <p:nvSpPr>
          <p:cNvPr id="1042" name="Text Box 18"/>
          <p:cNvSpPr txBox="1">
            <a:spLocks noChangeArrowheads="1"/>
          </p:cNvSpPr>
          <p:nvPr/>
        </p:nvSpPr>
        <p:spPr bwMode="auto">
          <a:xfrm>
            <a:off x="228600" y="6472238"/>
            <a:ext cx="4114800" cy="244475"/>
          </a:xfrm>
          <a:prstGeom prst="rect">
            <a:avLst/>
          </a:prstGeom>
          <a:noFill/>
          <a:ln w="9525">
            <a:noFill/>
            <a:miter lim="800000"/>
            <a:headEnd/>
            <a:tailEnd/>
          </a:ln>
          <a:effectLst/>
        </p:spPr>
        <p:txBody>
          <a:bodyPr>
            <a:spAutoFit/>
          </a:bodyPr>
          <a:lstStyle/>
          <a:p>
            <a:pPr algn="l"/>
            <a:r>
              <a:rPr lang="en-US" dirty="0" smtClean="0">
                <a:solidFill>
                  <a:schemeClr val="bg2"/>
                </a:solidFill>
              </a:rPr>
              <a:t>Prof. Dr. S. </a:t>
            </a:r>
            <a:r>
              <a:rPr lang="en-US" dirty="0">
                <a:solidFill>
                  <a:schemeClr val="bg2"/>
                </a:solidFill>
              </a:rPr>
              <a:t>Sarstedt, </a:t>
            </a:r>
            <a:r>
              <a:rPr lang="en-US" dirty="0" smtClean="0">
                <a:solidFill>
                  <a:schemeClr val="bg2"/>
                </a:solidFill>
              </a:rPr>
              <a:t>HAW-Hamburg</a:t>
            </a:r>
            <a:endParaRPr lang="en-US" dirty="0">
              <a:solidFill>
                <a:schemeClr val="bg2"/>
              </a:solidFill>
            </a:endParaRPr>
          </a:p>
        </p:txBody>
      </p:sp>
      <p:sp>
        <p:nvSpPr>
          <p:cNvPr id="1050" name="Text Box 26"/>
          <p:cNvSpPr txBox="1">
            <a:spLocks noChangeArrowheads="1"/>
          </p:cNvSpPr>
          <p:nvPr userDrawn="1"/>
        </p:nvSpPr>
        <p:spPr bwMode="auto">
          <a:xfrm>
            <a:off x="857224" y="512638"/>
            <a:ext cx="6407152" cy="307777"/>
          </a:xfrm>
          <a:prstGeom prst="rect">
            <a:avLst/>
          </a:prstGeom>
          <a:noFill/>
          <a:ln w="9525">
            <a:noFill/>
            <a:miter lim="800000"/>
            <a:headEnd/>
            <a:tailEnd/>
          </a:ln>
          <a:effectLst/>
        </p:spPr>
        <p:txBody>
          <a:bodyPr wrap="square">
            <a:spAutoFit/>
          </a:bodyPr>
          <a:lstStyle/>
          <a:p>
            <a:pPr algn="l"/>
            <a:r>
              <a:rPr lang="de-DE" sz="1400" noProof="0" dirty="0" smtClean="0">
                <a:solidFill>
                  <a:schemeClr val="bg2"/>
                </a:solidFill>
                <a:latin typeface="+mj-lt"/>
              </a:rPr>
              <a:t>Architektur von Informationssystemen</a:t>
            </a:r>
            <a:endParaRPr lang="de-DE" sz="1400" noProof="0" dirty="0">
              <a:solidFill>
                <a:schemeClr val="bg2"/>
              </a:solidFill>
              <a:latin typeface="+mj-lt"/>
            </a:endParaRPr>
          </a:p>
        </p:txBody>
      </p:sp>
      <p:pic>
        <p:nvPicPr>
          <p:cNvPr id="392193" name="Picture 1"/>
          <p:cNvPicPr>
            <a:picLocks noChangeAspect="1" noChangeArrowheads="1"/>
          </p:cNvPicPr>
          <p:nvPr userDrawn="1"/>
        </p:nvPicPr>
        <p:blipFill>
          <a:blip r:embed="rId13" cstate="print"/>
          <a:srcRect/>
          <a:stretch>
            <a:fillRect/>
          </a:stretch>
        </p:blipFill>
        <p:spPr bwMode="auto">
          <a:xfrm>
            <a:off x="285720" y="357166"/>
            <a:ext cx="571504" cy="543626"/>
          </a:xfrm>
          <a:prstGeom prst="rect">
            <a:avLst/>
          </a:prstGeom>
          <a:noFill/>
          <a:ln w="9525">
            <a:noFill/>
            <a:miter lim="800000"/>
            <a:headEnd/>
            <a:tailEnd/>
          </a:ln>
          <a:effectLst/>
        </p:spPr>
      </p:pic>
      <p:sp>
        <p:nvSpPr>
          <p:cNvPr id="9" name="Textfeld 8"/>
          <p:cNvSpPr txBox="1"/>
          <p:nvPr userDrawn="1"/>
        </p:nvSpPr>
        <p:spPr>
          <a:xfrm>
            <a:off x="7846273" y="6465021"/>
            <a:ext cx="928694" cy="285728"/>
          </a:xfrm>
          <a:prstGeom prst="rect">
            <a:avLst/>
          </a:prstGeom>
          <a:noFill/>
        </p:spPr>
        <p:txBody>
          <a:bodyPr wrap="square" rtlCol="0">
            <a:noAutofit/>
          </a:bodyPr>
          <a:lstStyle/>
          <a:p>
            <a:pPr algn="r"/>
            <a:fld id="{AA07A2A5-F124-46C9-8FDC-4B981B501948}" type="slidenum">
              <a:rPr lang="de-DE" sz="1000" smtClean="0">
                <a:solidFill>
                  <a:schemeClr val="bg1">
                    <a:lumMod val="50000"/>
                  </a:schemeClr>
                </a:solidFill>
              </a:rPr>
              <a:pPr algn="r"/>
              <a:t>‹Nr.›</a:t>
            </a:fld>
            <a:endParaRPr lang="de-DE" sz="1000"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iming>
    <p:tnLst>
      <p:par>
        <p:cTn id="1" dur="indefinite" restart="never" nodeType="tmRoot"/>
      </p:par>
    </p:tnLst>
  </p:timing>
  <p:txStyles>
    <p:title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p:titleStyle>
    <p:bodyStyle>
      <a:lvl1pPr marL="342900" indent="-342900" algn="l" rtl="0" fontAlgn="base">
        <a:spcBef>
          <a:spcPct val="20000"/>
        </a:spcBef>
        <a:spcAft>
          <a:spcPct val="0"/>
        </a:spcAft>
        <a:buSzPct val="70000"/>
        <a:buBlip>
          <a:blip r:embed="rId14"/>
        </a:buBlip>
        <a:defRPr sz="2000">
          <a:solidFill>
            <a:schemeClr val="tx1"/>
          </a:solidFill>
          <a:latin typeface="+mn-lt"/>
          <a:ea typeface="+mn-ea"/>
          <a:cs typeface="+mn-cs"/>
        </a:defRPr>
      </a:lvl1pPr>
      <a:lvl2pPr marL="742950" indent="-285750" algn="l" rtl="0" fontAlgn="base">
        <a:spcBef>
          <a:spcPct val="20000"/>
        </a:spcBef>
        <a:spcAft>
          <a:spcPct val="0"/>
        </a:spcAft>
        <a:buSzPct val="65000"/>
        <a:buBlip>
          <a:blip r:embed="rId14"/>
        </a:buBlip>
        <a:defRPr>
          <a:solidFill>
            <a:schemeClr val="tx1"/>
          </a:solidFill>
          <a:latin typeface="+mn-lt"/>
        </a:defRPr>
      </a:lvl2pPr>
      <a:lvl3pPr marL="1143000" indent="-228600" algn="l" rtl="0" fontAlgn="base">
        <a:spcBef>
          <a:spcPct val="20000"/>
        </a:spcBef>
        <a:spcAft>
          <a:spcPct val="0"/>
        </a:spcAft>
        <a:buSzPct val="60000"/>
        <a:buBlip>
          <a:blip r:embed="rId14"/>
        </a:buBlip>
        <a:defRPr sz="1600">
          <a:solidFill>
            <a:schemeClr val="tx1"/>
          </a:solidFill>
          <a:latin typeface="+mn-lt"/>
        </a:defRPr>
      </a:lvl3pPr>
      <a:lvl4pPr marL="1600200" indent="-228600" algn="l" rtl="0" fontAlgn="base">
        <a:spcBef>
          <a:spcPct val="20000"/>
        </a:spcBef>
        <a:spcAft>
          <a:spcPct val="0"/>
        </a:spcAft>
        <a:buSzPct val="55000"/>
        <a:buBlip>
          <a:blip r:embed="rId14"/>
        </a:buBlip>
        <a:defRPr sz="14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9906" name="Rectangle 2"/>
          <p:cNvSpPr>
            <a:spLocks noGrp="1" noChangeArrowheads="1"/>
          </p:cNvSpPr>
          <p:nvPr>
            <p:ph type="sldNum" sz="quarter" idx="4"/>
          </p:nvPr>
        </p:nvSpPr>
        <p:spPr bwMode="auto">
          <a:xfrm>
            <a:off x="6934200" y="6437313"/>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a:lvl1pPr>
          </a:lstStyle>
          <a:p>
            <a:fld id="{55A5C4D9-BE8E-40CB-9C62-7391F36D5522}" type="slidenum">
              <a:rPr lang="en-US"/>
              <a:pPr/>
              <a:t>‹Nr.›</a:t>
            </a:fld>
            <a:endParaRPr lang="en-US" dirty="0"/>
          </a:p>
        </p:txBody>
      </p:sp>
      <p:sp>
        <p:nvSpPr>
          <p:cNvPr id="379907" name="Line 3"/>
          <p:cNvSpPr>
            <a:spLocks noChangeShapeType="1"/>
          </p:cNvSpPr>
          <p:nvPr/>
        </p:nvSpPr>
        <p:spPr bwMode="auto">
          <a:xfrm flipV="1">
            <a:off x="971550" y="790575"/>
            <a:ext cx="7848600" cy="0"/>
          </a:xfrm>
          <a:prstGeom prst="line">
            <a:avLst/>
          </a:prstGeom>
          <a:noFill/>
          <a:ln w="9525">
            <a:solidFill>
              <a:schemeClr val="tx1"/>
            </a:solidFill>
            <a:round/>
            <a:headEnd/>
            <a:tailEnd/>
          </a:ln>
          <a:effectLst>
            <a:outerShdw dist="35921" dir="2700000" algn="ctr" rotWithShape="0">
              <a:schemeClr val="bg2"/>
            </a:outerShdw>
          </a:effectLst>
        </p:spPr>
        <p:txBody>
          <a:bodyPr/>
          <a:lstStyle/>
          <a:p>
            <a:endParaRPr lang="de-DE" dirty="0"/>
          </a:p>
        </p:txBody>
      </p:sp>
      <p:sp>
        <p:nvSpPr>
          <p:cNvPr id="379908" name="Rectangle 4"/>
          <p:cNvSpPr>
            <a:spLocks noGrp="1" noChangeArrowheads="1"/>
          </p:cNvSpPr>
          <p:nvPr>
            <p:ph type="body" idx="1"/>
          </p:nvPr>
        </p:nvSpPr>
        <p:spPr bwMode="auto">
          <a:xfrm>
            <a:off x="304800" y="1752600"/>
            <a:ext cx="8458200" cy="46291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Erste Ebene</a:t>
            </a:r>
          </a:p>
          <a:p>
            <a:pPr lvl="1"/>
            <a:r>
              <a:rPr lang="en-US" smtClean="0"/>
              <a:t>Zweite Ebene</a:t>
            </a:r>
          </a:p>
          <a:p>
            <a:pPr lvl="2"/>
            <a:r>
              <a:rPr lang="en-US" smtClean="0"/>
              <a:t>Dritte Ebene</a:t>
            </a:r>
          </a:p>
          <a:p>
            <a:pPr lvl="3"/>
            <a:r>
              <a:rPr lang="en-US" smtClean="0"/>
              <a:t>Vierte Ebene</a:t>
            </a:r>
          </a:p>
        </p:txBody>
      </p:sp>
      <p:sp>
        <p:nvSpPr>
          <p:cNvPr id="379909" name="Rectangle 5"/>
          <p:cNvSpPr>
            <a:spLocks noGrp="1" noChangeArrowheads="1"/>
          </p:cNvSpPr>
          <p:nvPr>
            <p:ph type="title"/>
          </p:nvPr>
        </p:nvSpPr>
        <p:spPr bwMode="auto">
          <a:xfrm>
            <a:off x="304800" y="1066800"/>
            <a:ext cx="84582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US" smtClean="0"/>
          </a:p>
        </p:txBody>
      </p:sp>
      <p:sp>
        <p:nvSpPr>
          <p:cNvPr id="379910" name="Line 6"/>
          <p:cNvSpPr>
            <a:spLocks noChangeShapeType="1"/>
          </p:cNvSpPr>
          <p:nvPr/>
        </p:nvSpPr>
        <p:spPr bwMode="auto">
          <a:xfrm>
            <a:off x="304800" y="6453188"/>
            <a:ext cx="8458200" cy="0"/>
          </a:xfrm>
          <a:prstGeom prst="line">
            <a:avLst/>
          </a:prstGeom>
          <a:noFill/>
          <a:ln w="9525">
            <a:solidFill>
              <a:schemeClr val="tx1"/>
            </a:solidFill>
            <a:round/>
            <a:headEnd/>
            <a:tailEnd/>
          </a:ln>
          <a:effectLst>
            <a:outerShdw dist="35921" dir="2700000" algn="ctr" rotWithShape="0">
              <a:schemeClr val="bg2"/>
            </a:outerShdw>
          </a:effectLst>
        </p:spPr>
        <p:txBody>
          <a:bodyPr/>
          <a:lstStyle/>
          <a:p>
            <a:endParaRPr lang="de-DE" dirty="0"/>
          </a:p>
        </p:txBody>
      </p:sp>
      <p:sp>
        <p:nvSpPr>
          <p:cNvPr id="379911" name="Text Box 7"/>
          <p:cNvSpPr txBox="1">
            <a:spLocks noChangeArrowheads="1"/>
          </p:cNvSpPr>
          <p:nvPr/>
        </p:nvSpPr>
        <p:spPr bwMode="auto">
          <a:xfrm>
            <a:off x="228600" y="6424613"/>
            <a:ext cx="4114800" cy="244475"/>
          </a:xfrm>
          <a:prstGeom prst="rect">
            <a:avLst/>
          </a:prstGeom>
          <a:noFill/>
          <a:ln w="9525">
            <a:noFill/>
            <a:miter lim="800000"/>
            <a:headEnd/>
            <a:tailEnd/>
          </a:ln>
          <a:effectLst/>
        </p:spPr>
        <p:txBody>
          <a:bodyPr>
            <a:spAutoFit/>
          </a:bodyPr>
          <a:lstStyle/>
          <a:p>
            <a:pPr algn="l"/>
            <a:r>
              <a:rPr lang="en-US" dirty="0"/>
              <a:t>Stefan Sarstedt, 13.12.2005</a:t>
            </a:r>
          </a:p>
        </p:txBody>
      </p:sp>
      <p:sp>
        <p:nvSpPr>
          <p:cNvPr id="379912" name="Text Box 8"/>
          <p:cNvSpPr txBox="1">
            <a:spLocks noChangeArrowheads="1"/>
          </p:cNvSpPr>
          <p:nvPr userDrawn="1"/>
        </p:nvSpPr>
        <p:spPr bwMode="auto">
          <a:xfrm>
            <a:off x="1042988" y="465138"/>
            <a:ext cx="4976812" cy="336550"/>
          </a:xfrm>
          <a:prstGeom prst="rect">
            <a:avLst/>
          </a:prstGeom>
          <a:noFill/>
          <a:ln w="9525">
            <a:noFill/>
            <a:miter lim="800000"/>
            <a:headEnd/>
            <a:tailEnd/>
          </a:ln>
          <a:effectLst/>
        </p:spPr>
        <p:txBody>
          <a:bodyPr>
            <a:spAutoFit/>
          </a:bodyPr>
          <a:lstStyle/>
          <a:p>
            <a:pPr algn="l"/>
            <a:r>
              <a:rPr lang="en-US" sz="1600" dirty="0" err="1">
                <a:solidFill>
                  <a:schemeClr val="bg2"/>
                </a:solidFill>
                <a:latin typeface="Times New Roman" pitchFamily="18" charset="0"/>
              </a:rPr>
              <a:t>Semantik</a:t>
            </a:r>
            <a:r>
              <a:rPr lang="en-US" sz="1600" dirty="0">
                <a:solidFill>
                  <a:schemeClr val="bg2"/>
                </a:solidFill>
                <a:latin typeface="Times New Roman" pitchFamily="18" charset="0"/>
              </a:rPr>
              <a:t> und Tool-</a:t>
            </a:r>
            <a:r>
              <a:rPr lang="en-US" sz="1600" dirty="0" err="1">
                <a:solidFill>
                  <a:schemeClr val="bg2"/>
                </a:solidFill>
                <a:latin typeface="Times New Roman" pitchFamily="18" charset="0"/>
              </a:rPr>
              <a:t>Unterstützung</a:t>
            </a:r>
            <a:r>
              <a:rPr lang="en-US" sz="1600" dirty="0">
                <a:solidFill>
                  <a:schemeClr val="bg2"/>
                </a:solidFill>
                <a:latin typeface="Times New Roman" pitchFamily="18" charset="0"/>
              </a:rPr>
              <a:t> </a:t>
            </a:r>
            <a:r>
              <a:rPr lang="en-US" sz="1600" dirty="0" err="1">
                <a:solidFill>
                  <a:schemeClr val="bg2"/>
                </a:solidFill>
                <a:latin typeface="Times New Roman" pitchFamily="18" charset="0"/>
              </a:rPr>
              <a:t>für</a:t>
            </a:r>
            <a:r>
              <a:rPr lang="en-US" sz="1600" dirty="0">
                <a:solidFill>
                  <a:schemeClr val="bg2"/>
                </a:solidFill>
                <a:latin typeface="Times New Roman" pitchFamily="18" charset="0"/>
              </a:rPr>
              <a:t> UML 2</a:t>
            </a:r>
          </a:p>
        </p:txBody>
      </p:sp>
      <p:graphicFrame>
        <p:nvGraphicFramePr>
          <p:cNvPr id="379913" name="Object 9"/>
          <p:cNvGraphicFramePr>
            <a:graphicFrameLocks noChangeAspect="1"/>
          </p:cNvGraphicFramePr>
          <p:nvPr/>
        </p:nvGraphicFramePr>
        <p:xfrm>
          <a:off x="395288" y="188913"/>
          <a:ext cx="574675" cy="792162"/>
        </p:xfrm>
        <a:graphic>
          <a:graphicData uri="http://schemas.openxmlformats.org/presentationml/2006/ole">
            <mc:AlternateContent xmlns:mc="http://schemas.openxmlformats.org/markup-compatibility/2006">
              <mc:Choice xmlns:v="urn:schemas-microsoft-com:vml" Requires="v">
                <p:oleObj spid="_x0000_s380132" name="CorelDRAW" r:id="rId14" imgW="1836720" imgH="2456280" progId="">
                  <p:embed/>
                </p:oleObj>
              </mc:Choice>
              <mc:Fallback>
                <p:oleObj name="CorelDRAW" r:id="rId14" imgW="1836720" imgH="2456280" progId="">
                  <p:embed/>
                  <p:pic>
                    <p:nvPicPr>
                      <p:cNvPr id="0"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288" y="188913"/>
                        <a:ext cx="574675" cy="792162"/>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p:titleStyle>
    <p:bodyStyle>
      <a:lvl1pPr marL="342900" indent="-342900" algn="l" rtl="0" fontAlgn="base">
        <a:spcBef>
          <a:spcPct val="20000"/>
        </a:spcBef>
        <a:spcAft>
          <a:spcPct val="0"/>
        </a:spcAft>
        <a:buSzPct val="70000"/>
        <a:buBlip>
          <a:blip r:embed="rId16"/>
        </a:buBlip>
        <a:defRPr sz="2000">
          <a:solidFill>
            <a:schemeClr val="tx1"/>
          </a:solidFill>
          <a:latin typeface="+mn-lt"/>
          <a:ea typeface="+mn-ea"/>
          <a:cs typeface="+mn-cs"/>
        </a:defRPr>
      </a:lvl1pPr>
      <a:lvl2pPr marL="742950" indent="-285750" algn="l" rtl="0" fontAlgn="base">
        <a:spcBef>
          <a:spcPct val="20000"/>
        </a:spcBef>
        <a:spcAft>
          <a:spcPct val="0"/>
        </a:spcAft>
        <a:buSzPct val="65000"/>
        <a:buBlip>
          <a:blip r:embed="rId16"/>
        </a:buBlip>
        <a:defRPr>
          <a:solidFill>
            <a:schemeClr val="tx1"/>
          </a:solidFill>
          <a:latin typeface="+mn-lt"/>
        </a:defRPr>
      </a:lvl2pPr>
      <a:lvl3pPr marL="1143000" indent="-228600" algn="l" rtl="0" fontAlgn="base">
        <a:spcBef>
          <a:spcPct val="20000"/>
        </a:spcBef>
        <a:spcAft>
          <a:spcPct val="0"/>
        </a:spcAft>
        <a:buSzPct val="60000"/>
        <a:buBlip>
          <a:blip r:embed="rId16"/>
        </a:buBlip>
        <a:defRPr sz="1600">
          <a:solidFill>
            <a:schemeClr val="tx1"/>
          </a:solidFill>
          <a:latin typeface="+mn-lt"/>
        </a:defRPr>
      </a:lvl3pPr>
      <a:lvl4pPr marL="1600200" indent="-228600" algn="l" rtl="0" fontAlgn="base">
        <a:spcBef>
          <a:spcPct val="20000"/>
        </a:spcBef>
        <a:spcAft>
          <a:spcPct val="0"/>
        </a:spcAft>
        <a:buSzPct val="55000"/>
        <a:buBlip>
          <a:blip r:embed="rId16"/>
        </a:buBlip>
        <a:defRPr sz="14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gi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learning.haw-hamburg.de/course/view.php?id=351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iegel.de/wirtschaft/soziales/gerkan-widerspricht-ber-vorwuerfen-ramsauer-will-flughafen-erweitern-a-877225.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www.isaqb.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ctrTitle"/>
          </p:nvPr>
        </p:nvSpPr>
        <p:spPr>
          <a:xfrm>
            <a:off x="683568" y="1484784"/>
            <a:ext cx="7772400" cy="785802"/>
          </a:xfrm>
        </p:spPr>
        <p:txBody>
          <a:bodyPr/>
          <a:lstStyle/>
          <a:p>
            <a:r>
              <a:rPr lang="de-DE" sz="3600" dirty="0" smtClean="0">
                <a:latin typeface="Calibri" pitchFamily="34" charset="0"/>
                <a:cs typeface="Calibri" pitchFamily="34" charset="0"/>
              </a:rPr>
              <a:t>Architektur von Informationssystemen</a:t>
            </a:r>
            <a:endParaRPr lang="de-DE" sz="3600" dirty="0">
              <a:latin typeface="Calibri" pitchFamily="34" charset="0"/>
              <a:cs typeface="Calibri" pitchFamily="34" charset="0"/>
            </a:endParaRPr>
          </a:p>
        </p:txBody>
      </p:sp>
      <p:sp>
        <p:nvSpPr>
          <p:cNvPr id="377859" name="Rectangle 3"/>
          <p:cNvSpPr>
            <a:spLocks noGrp="1" noChangeArrowheads="1"/>
          </p:cNvSpPr>
          <p:nvPr>
            <p:ph type="subTitle" idx="1"/>
          </p:nvPr>
        </p:nvSpPr>
        <p:spPr>
          <a:xfrm>
            <a:off x="1355058" y="2270602"/>
            <a:ext cx="6400800" cy="1928826"/>
          </a:xfrm>
        </p:spPr>
        <p:txBody>
          <a:bodyPr/>
          <a:lstStyle/>
          <a:p>
            <a:pPr marL="22225" indent="-22225" algn="ctr">
              <a:buFontTx/>
              <a:buNone/>
            </a:pPr>
            <a:r>
              <a:rPr lang="de-DE" sz="1400" dirty="0" smtClean="0">
                <a:latin typeface="Calibri" pitchFamily="34" charset="0"/>
                <a:cs typeface="Calibri" pitchFamily="34" charset="0"/>
              </a:rPr>
              <a:t>Hochschule für angewandte Wissenschaften Hamburg</a:t>
            </a:r>
          </a:p>
          <a:p>
            <a:pPr marL="22225" indent="-22225" algn="ctr">
              <a:buFontTx/>
              <a:buNone/>
            </a:pPr>
            <a:r>
              <a:rPr lang="de-DE" sz="1400" dirty="0" smtClean="0">
                <a:latin typeface="Calibri" pitchFamily="34" charset="0"/>
                <a:cs typeface="Calibri" pitchFamily="34" charset="0"/>
              </a:rPr>
              <a:t>Fachbereich Informatik</a:t>
            </a:r>
          </a:p>
          <a:p>
            <a:pPr marL="22225" indent="-22225" algn="ctr">
              <a:buFontTx/>
              <a:buNone/>
            </a:pPr>
            <a:r>
              <a:rPr lang="de-DE" sz="1400" dirty="0" smtClean="0">
                <a:latin typeface="Calibri" pitchFamily="34" charset="0"/>
                <a:cs typeface="Calibri" pitchFamily="34" charset="0"/>
              </a:rPr>
              <a:t>Wintersemester 2013/2014</a:t>
            </a:r>
          </a:p>
          <a:p>
            <a:pPr marL="22225" indent="-22225" algn="ctr">
              <a:buFontTx/>
              <a:buNone/>
            </a:pPr>
            <a:endParaRPr lang="de-DE" sz="1400" dirty="0" smtClean="0">
              <a:latin typeface="Calibri" pitchFamily="34" charset="0"/>
              <a:cs typeface="Calibri" pitchFamily="34" charset="0"/>
            </a:endParaRPr>
          </a:p>
          <a:p>
            <a:pPr marL="22225" indent="-22225" algn="ctr">
              <a:buFontTx/>
              <a:buNone/>
            </a:pPr>
            <a:r>
              <a:rPr lang="de-DE" sz="1400" dirty="0" smtClean="0">
                <a:latin typeface="Calibri" pitchFamily="34" charset="0"/>
                <a:cs typeface="Calibri" pitchFamily="34" charset="0"/>
              </a:rPr>
              <a:t>Prof. Dr. Stefan Sarstedt</a:t>
            </a:r>
          </a:p>
          <a:p>
            <a:pPr marL="22225" indent="-22225" algn="ctr">
              <a:buFontTx/>
              <a:buNone/>
            </a:pPr>
            <a:r>
              <a:rPr lang="de-DE" sz="1400" dirty="0" smtClean="0">
                <a:latin typeface="Calibri" pitchFamily="34" charset="0"/>
                <a:cs typeface="Calibri" pitchFamily="34" charset="0"/>
              </a:rPr>
              <a:t>(stefan.sarstedt@haw-hamburg.de)</a:t>
            </a:r>
          </a:p>
          <a:p>
            <a:pPr marL="22225" indent="-22225" algn="ctr">
              <a:buFontTx/>
              <a:buNone/>
            </a:pPr>
            <a:r>
              <a:rPr lang="de-DE" sz="1400" dirty="0" smtClean="0">
                <a:latin typeface="Calibri" pitchFamily="34" charset="0"/>
                <a:cs typeface="Calibri" pitchFamily="34" charset="0"/>
              </a:rPr>
              <a:t>Raum: 10.85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de-DE" dirty="0" smtClean="0"/>
              <a:t>Architektur</a:t>
            </a:r>
            <a:endParaRPr lang="de-DE" dirty="0"/>
          </a:p>
        </p:txBody>
      </p:sp>
      <p:sp>
        <p:nvSpPr>
          <p:cNvPr id="28675" name="Rectangle 3"/>
          <p:cNvSpPr>
            <a:spLocks noGrp="1" noChangeArrowheads="1"/>
          </p:cNvSpPr>
          <p:nvPr>
            <p:ph type="body" idx="1"/>
          </p:nvPr>
        </p:nvSpPr>
        <p:spPr/>
        <p:txBody>
          <a:bodyPr/>
          <a:lstStyle/>
          <a:p>
            <a:r>
              <a:rPr lang="de-DE" dirty="0"/>
              <a:t>Begriff stammt aus dem Mittelalter. Oberbegriff </a:t>
            </a:r>
            <a:r>
              <a:rPr lang="de-DE" dirty="0" smtClean="0"/>
              <a:t>für</a:t>
            </a:r>
            <a:br>
              <a:rPr lang="de-DE" dirty="0" smtClean="0"/>
            </a:br>
            <a:r>
              <a:rPr lang="de-DE" dirty="0" smtClean="0">
                <a:solidFill>
                  <a:srgbClr val="0070C0"/>
                </a:solidFill>
              </a:rPr>
              <a:t>Baustil</a:t>
            </a:r>
            <a:r>
              <a:rPr lang="de-DE" dirty="0"/>
              <a:t>, </a:t>
            </a:r>
          </a:p>
          <a:p>
            <a:pPr lvl="1"/>
            <a:r>
              <a:rPr lang="de-DE" sz="2000" dirty="0"/>
              <a:t>d.h. Ordnung und Generalisierung struktureller Beziehungen in Produkten des Bauwesens</a:t>
            </a:r>
          </a:p>
          <a:p>
            <a:pPr marL="534988" lvl="1" indent="-166688">
              <a:buNone/>
            </a:pPr>
            <a:r>
              <a:rPr lang="de-DE" sz="2000" dirty="0" smtClean="0">
                <a:solidFill>
                  <a:srgbClr val="0070C0"/>
                </a:solidFill>
              </a:rPr>
              <a:t>Baukunst</a:t>
            </a:r>
            <a:endParaRPr lang="de-DE" sz="2000" dirty="0">
              <a:solidFill>
                <a:srgbClr val="0070C0"/>
              </a:solidFill>
            </a:endParaRPr>
          </a:p>
          <a:p>
            <a:pPr lvl="1"/>
            <a:r>
              <a:rPr lang="de-DE" sz="2000" dirty="0" smtClean="0"/>
              <a:t>d.h</a:t>
            </a:r>
            <a:r>
              <a:rPr lang="de-DE" sz="2000" dirty="0"/>
              <a:t>. Werkzeuge, Techniken, Technologien zur Bereitstellung  der Produkte</a:t>
            </a:r>
          </a:p>
          <a:p>
            <a:r>
              <a:rPr lang="de-DE" dirty="0" smtClean="0"/>
              <a:t>Ziel: Erfahrung </a:t>
            </a:r>
            <a:r>
              <a:rPr lang="de-DE" dirty="0"/>
              <a:t>und Wissen </a:t>
            </a:r>
            <a:r>
              <a:rPr lang="de-DE" dirty="0" smtClean="0"/>
              <a:t>verallgemeinern</a:t>
            </a:r>
            <a:r>
              <a:rPr lang="de-DE" dirty="0"/>
              <a:t>. </a:t>
            </a:r>
            <a:r>
              <a:rPr lang="de-DE" dirty="0" smtClean="0"/>
              <a:t>Dies ist in </a:t>
            </a:r>
            <a:r>
              <a:rPr lang="de-DE" dirty="0"/>
              <a:t>allen technischen Disziplinen zu </a:t>
            </a:r>
            <a:r>
              <a:rPr lang="de-DE" dirty="0" smtClean="0"/>
              <a:t>beobachten.</a:t>
            </a:r>
            <a:endParaRPr lang="de-DE" dirty="0"/>
          </a:p>
          <a:p>
            <a:pPr>
              <a:buFontTx/>
              <a:buNone/>
            </a:pPr>
            <a:r>
              <a:rPr lang="de-DE" sz="1200" dirty="0" smtClean="0">
                <a:solidFill>
                  <a:schemeClr val="bg1">
                    <a:lumMod val="65000"/>
                  </a:schemeClr>
                </a:solidFill>
              </a:rPr>
              <a:t/>
            </a:r>
            <a:br>
              <a:rPr lang="de-DE" sz="1200" dirty="0" smtClean="0">
                <a:solidFill>
                  <a:schemeClr val="bg1">
                    <a:lumMod val="65000"/>
                  </a:schemeClr>
                </a:solidFill>
              </a:rPr>
            </a:br>
            <a:r>
              <a:rPr lang="de-DE" sz="1200" dirty="0" smtClean="0">
                <a:solidFill>
                  <a:schemeClr val="bg1">
                    <a:lumMod val="65000"/>
                  </a:schemeClr>
                </a:solidFill>
              </a:rPr>
              <a:t>Alexander</a:t>
            </a:r>
            <a:r>
              <a:rPr lang="de-DE" sz="1200" dirty="0">
                <a:solidFill>
                  <a:schemeClr val="bg1">
                    <a:lumMod val="65000"/>
                  </a:schemeClr>
                </a:solidFill>
              </a:rPr>
              <a:t>, Chr. Et.al.: </a:t>
            </a:r>
            <a:br>
              <a:rPr lang="de-DE" sz="1200" dirty="0">
                <a:solidFill>
                  <a:schemeClr val="bg1">
                    <a:lumMod val="65000"/>
                  </a:schemeClr>
                </a:solidFill>
              </a:rPr>
            </a:br>
            <a:r>
              <a:rPr lang="de-DE" sz="1200" dirty="0">
                <a:solidFill>
                  <a:schemeClr val="bg1">
                    <a:lumMod val="65000"/>
                  </a:schemeClr>
                </a:solidFill>
              </a:rPr>
              <a:t>A Pattern Language, </a:t>
            </a:r>
            <a:r>
              <a:rPr lang="de-DE" sz="1200" dirty="0" err="1">
                <a:solidFill>
                  <a:schemeClr val="bg1">
                    <a:lumMod val="65000"/>
                  </a:schemeClr>
                </a:solidFill>
              </a:rPr>
              <a:t>Towns</a:t>
            </a:r>
            <a:r>
              <a:rPr lang="de-DE" sz="1200" dirty="0">
                <a:solidFill>
                  <a:schemeClr val="bg1">
                    <a:lumMod val="65000"/>
                  </a:schemeClr>
                </a:solidFill>
              </a:rPr>
              <a:t> </a:t>
            </a:r>
            <a:r>
              <a:rPr lang="de-DE" sz="1200" dirty="0" err="1">
                <a:solidFill>
                  <a:schemeClr val="bg1">
                    <a:lumMod val="65000"/>
                  </a:schemeClr>
                </a:solidFill>
              </a:rPr>
              <a:t>Buildings</a:t>
            </a:r>
            <a:r>
              <a:rPr lang="de-DE" sz="1200" dirty="0">
                <a:solidFill>
                  <a:schemeClr val="bg1">
                    <a:lumMod val="65000"/>
                  </a:schemeClr>
                </a:solidFill>
              </a:rPr>
              <a:t>, </a:t>
            </a:r>
            <a:r>
              <a:rPr lang="de-DE" sz="1200" dirty="0" err="1">
                <a:solidFill>
                  <a:schemeClr val="bg1">
                    <a:lumMod val="65000"/>
                  </a:schemeClr>
                </a:solidFill>
              </a:rPr>
              <a:t>Construction</a:t>
            </a:r>
            <a:r>
              <a:rPr lang="de-DE" sz="1200" dirty="0">
                <a:solidFill>
                  <a:schemeClr val="bg1">
                    <a:lumMod val="65000"/>
                  </a:schemeClr>
                </a:solidFill>
              </a:rPr>
              <a:t>. Oxford University Press, </a:t>
            </a:r>
            <a:r>
              <a:rPr lang="de-DE" sz="1200" dirty="0" smtClean="0">
                <a:solidFill>
                  <a:schemeClr val="bg1">
                    <a:lumMod val="65000"/>
                  </a:schemeClr>
                </a:solidFill>
              </a:rPr>
              <a:t>1977</a:t>
            </a:r>
            <a:r>
              <a:rPr lang="de-DE" sz="1200" dirty="0">
                <a:solidFill>
                  <a:schemeClr val="bg1">
                    <a:lumMod val="65000"/>
                  </a:schemeClr>
                </a:solidFill>
              </a:rPr>
              <a:t/>
            </a:r>
            <a:br>
              <a:rPr lang="de-DE" sz="1200" dirty="0">
                <a:solidFill>
                  <a:schemeClr val="bg1">
                    <a:lumMod val="65000"/>
                  </a:schemeClr>
                </a:solidFill>
              </a:rPr>
            </a:br>
            <a:endParaRPr lang="de-DE" sz="1600"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908720"/>
            <a:ext cx="8458200" cy="457200"/>
          </a:xfrm>
        </p:spPr>
        <p:txBody>
          <a:bodyPr/>
          <a:lstStyle/>
          <a:p>
            <a:r>
              <a:rPr lang="de-DE" dirty="0" smtClean="0"/>
              <a:t>Architektur: Zur Verteidigung</a:t>
            </a:r>
            <a:endParaRPr lang="de-DE" dirty="0"/>
          </a:p>
        </p:txBody>
      </p:sp>
      <p:pic>
        <p:nvPicPr>
          <p:cNvPr id="462850" name="Picture 2" descr="http://www.deutsche-burgen.org/images/inititiative/lg_nord_festung-hamburg.jpg"/>
          <p:cNvPicPr>
            <a:picLocks noChangeAspect="1" noChangeArrowheads="1"/>
          </p:cNvPicPr>
          <p:nvPr/>
        </p:nvPicPr>
        <p:blipFill>
          <a:blip r:embed="rId2" cstate="print"/>
          <a:srcRect/>
          <a:stretch>
            <a:fillRect/>
          </a:stretch>
        </p:blipFill>
        <p:spPr bwMode="auto">
          <a:xfrm>
            <a:off x="323528" y="1467070"/>
            <a:ext cx="5393946" cy="4104456"/>
          </a:xfrm>
          <a:prstGeom prst="rect">
            <a:avLst/>
          </a:prstGeom>
          <a:noFill/>
        </p:spPr>
      </p:pic>
      <p:sp>
        <p:nvSpPr>
          <p:cNvPr id="5" name="Rechteck 4"/>
          <p:cNvSpPr/>
          <p:nvPr/>
        </p:nvSpPr>
        <p:spPr>
          <a:xfrm>
            <a:off x="251520" y="5541328"/>
            <a:ext cx="3720890" cy="246221"/>
          </a:xfrm>
          <a:prstGeom prst="rect">
            <a:avLst/>
          </a:prstGeom>
        </p:spPr>
        <p:txBody>
          <a:bodyPr wrap="none">
            <a:spAutoFit/>
          </a:bodyPr>
          <a:lstStyle/>
          <a:p>
            <a:r>
              <a:rPr lang="de-DE" dirty="0" smtClean="0">
                <a:solidFill>
                  <a:schemeClr val="bg1">
                    <a:lumMod val="65000"/>
                  </a:schemeClr>
                </a:solidFill>
              </a:rPr>
              <a:t>http://www.deutsche-burgen.org/initiative/lg_nord_rueck_1.htm</a:t>
            </a:r>
            <a:endParaRPr lang="de-DE" dirty="0">
              <a:solidFill>
                <a:schemeClr val="bg1">
                  <a:lumMod val="65000"/>
                </a:schemeClr>
              </a:solidFill>
            </a:endParaRPr>
          </a:p>
        </p:txBody>
      </p:sp>
      <p:sp>
        <p:nvSpPr>
          <p:cNvPr id="6" name="Rechteck 5"/>
          <p:cNvSpPr/>
          <p:nvPr/>
        </p:nvSpPr>
        <p:spPr>
          <a:xfrm>
            <a:off x="1691680" y="6165304"/>
            <a:ext cx="5513048" cy="246221"/>
          </a:xfrm>
          <a:prstGeom prst="rect">
            <a:avLst/>
          </a:prstGeom>
        </p:spPr>
        <p:txBody>
          <a:bodyPr wrap="none">
            <a:spAutoFit/>
          </a:bodyPr>
          <a:lstStyle/>
          <a:p>
            <a:r>
              <a:rPr lang="de-DE" i="1" dirty="0" smtClean="0"/>
              <a:t>Diese und folgende Folien inspiriert durch Prof. Dr. Bernhard </a:t>
            </a:r>
            <a:r>
              <a:rPr lang="de-DE" i="1" dirty="0" err="1" smtClean="0"/>
              <a:t>Humm</a:t>
            </a:r>
            <a:r>
              <a:rPr lang="de-DE" i="1" dirty="0" smtClean="0"/>
              <a:t>, Hochschule Darmstadt</a:t>
            </a:r>
            <a:endParaRPr lang="de-DE" i="1" dirty="0"/>
          </a:p>
        </p:txBody>
      </p:sp>
      <p:pic>
        <p:nvPicPr>
          <p:cNvPr id="464898" name="Picture 2" descr="http://www.panoramio.com/photos/original/8409168.jpg"/>
          <p:cNvPicPr>
            <a:picLocks noChangeAspect="1" noChangeArrowheads="1"/>
          </p:cNvPicPr>
          <p:nvPr/>
        </p:nvPicPr>
        <p:blipFill>
          <a:blip r:embed="rId3" cstate="screen"/>
          <a:srcRect/>
          <a:stretch>
            <a:fillRect/>
          </a:stretch>
        </p:blipFill>
        <p:spPr bwMode="auto">
          <a:xfrm>
            <a:off x="4644008" y="2979237"/>
            <a:ext cx="4359201" cy="2898035"/>
          </a:xfrm>
          <a:prstGeom prst="rect">
            <a:avLst/>
          </a:prstGeom>
          <a:noFill/>
        </p:spPr>
      </p:pic>
      <p:sp>
        <p:nvSpPr>
          <p:cNvPr id="7" name="Rechteck 6"/>
          <p:cNvSpPr/>
          <p:nvPr/>
        </p:nvSpPr>
        <p:spPr>
          <a:xfrm>
            <a:off x="4644008" y="5847075"/>
            <a:ext cx="2577949" cy="246221"/>
          </a:xfrm>
          <a:prstGeom prst="rect">
            <a:avLst/>
          </a:prstGeom>
        </p:spPr>
        <p:txBody>
          <a:bodyPr wrap="none">
            <a:spAutoFit/>
          </a:bodyPr>
          <a:lstStyle/>
          <a:p>
            <a:r>
              <a:rPr lang="de-DE" dirty="0" smtClean="0">
                <a:solidFill>
                  <a:schemeClr val="bg1">
                    <a:lumMod val="75000"/>
                  </a:schemeClr>
                </a:solidFill>
              </a:rPr>
              <a:t>http://www.panoramio.com/photo/8409168</a:t>
            </a:r>
            <a:endParaRPr lang="de-DE"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908720"/>
            <a:ext cx="8458200" cy="457200"/>
          </a:xfrm>
        </p:spPr>
        <p:txBody>
          <a:bodyPr/>
          <a:lstStyle/>
          <a:p>
            <a:r>
              <a:rPr lang="de-DE" dirty="0" smtClean="0"/>
              <a:t>Architektur: Zum Imponieren</a:t>
            </a:r>
            <a:endParaRPr lang="de-DE" dirty="0"/>
          </a:p>
        </p:txBody>
      </p:sp>
      <p:pic>
        <p:nvPicPr>
          <p:cNvPr id="414722" name="Picture 2" descr="http://www.hdr-photos.com/data/media/29/Hamburg4.JPG.jpg"/>
          <p:cNvPicPr>
            <a:picLocks noChangeAspect="1" noChangeArrowheads="1"/>
          </p:cNvPicPr>
          <p:nvPr/>
        </p:nvPicPr>
        <p:blipFill>
          <a:blip r:embed="rId2" cstate="print"/>
          <a:srcRect/>
          <a:stretch>
            <a:fillRect/>
          </a:stretch>
        </p:blipFill>
        <p:spPr bwMode="auto">
          <a:xfrm>
            <a:off x="683568" y="1844824"/>
            <a:ext cx="4285580" cy="2876228"/>
          </a:xfrm>
          <a:prstGeom prst="rect">
            <a:avLst/>
          </a:prstGeom>
          <a:noFill/>
        </p:spPr>
      </p:pic>
      <p:sp>
        <p:nvSpPr>
          <p:cNvPr id="7" name="Rechteck 6"/>
          <p:cNvSpPr/>
          <p:nvPr/>
        </p:nvSpPr>
        <p:spPr>
          <a:xfrm>
            <a:off x="621555" y="4694947"/>
            <a:ext cx="2404824" cy="246221"/>
          </a:xfrm>
          <a:prstGeom prst="rect">
            <a:avLst/>
          </a:prstGeom>
        </p:spPr>
        <p:txBody>
          <a:bodyPr wrap="none">
            <a:spAutoFit/>
          </a:bodyPr>
          <a:lstStyle/>
          <a:p>
            <a:r>
              <a:rPr lang="de-DE" dirty="0" smtClean="0">
                <a:solidFill>
                  <a:schemeClr val="bg1">
                    <a:lumMod val="65000"/>
                  </a:schemeClr>
                </a:solidFill>
              </a:rPr>
              <a:t>http://www.hdr-photos.com/img176.htm</a:t>
            </a:r>
            <a:endParaRPr lang="de-DE" dirty="0">
              <a:solidFill>
                <a:schemeClr val="bg1">
                  <a:lumMod val="65000"/>
                </a:schemeClr>
              </a:solidFill>
            </a:endParaRPr>
          </a:p>
        </p:txBody>
      </p:sp>
      <p:sp>
        <p:nvSpPr>
          <p:cNvPr id="9" name="Rechteck 8"/>
          <p:cNvSpPr/>
          <p:nvPr/>
        </p:nvSpPr>
        <p:spPr>
          <a:xfrm>
            <a:off x="4355976" y="6093296"/>
            <a:ext cx="4608512" cy="230832"/>
          </a:xfrm>
          <a:prstGeom prst="rect">
            <a:avLst/>
          </a:prstGeom>
        </p:spPr>
        <p:txBody>
          <a:bodyPr wrap="square">
            <a:spAutoFit/>
          </a:bodyPr>
          <a:lstStyle/>
          <a:p>
            <a:r>
              <a:rPr lang="de-DE" sz="900" dirty="0" smtClean="0">
                <a:solidFill>
                  <a:schemeClr val="bg1">
                    <a:lumMod val="65000"/>
                  </a:schemeClr>
                </a:solidFill>
              </a:rPr>
              <a:t>http://img.fotowelt.chip.de/imgserver/communityimages/525800/525861/1280x.jpg</a:t>
            </a:r>
            <a:endParaRPr lang="de-DE" sz="900" dirty="0">
              <a:solidFill>
                <a:schemeClr val="bg1">
                  <a:lumMod val="65000"/>
                </a:schemeClr>
              </a:solidFill>
            </a:endParaRPr>
          </a:p>
        </p:txBody>
      </p:sp>
      <p:pic>
        <p:nvPicPr>
          <p:cNvPr id="471042" name="Picture 2" descr="http://img.fotowelt.chip.de/imgserver/communityimages/525800/525861/1280x.jpg"/>
          <p:cNvPicPr>
            <a:picLocks noChangeAspect="1" noChangeArrowheads="1"/>
          </p:cNvPicPr>
          <p:nvPr/>
        </p:nvPicPr>
        <p:blipFill>
          <a:blip r:embed="rId3" cstate="print"/>
          <a:srcRect/>
          <a:stretch>
            <a:fillRect/>
          </a:stretch>
        </p:blipFill>
        <p:spPr bwMode="auto">
          <a:xfrm>
            <a:off x="5220072" y="1484784"/>
            <a:ext cx="3153792" cy="4603874"/>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Architektur: Um mobil zu sein</a:t>
            </a:r>
            <a:endParaRPr lang="de-DE" dirty="0"/>
          </a:p>
        </p:txBody>
      </p:sp>
      <p:pic>
        <p:nvPicPr>
          <p:cNvPr id="460804" name="Picture 4" descr="http://www.historische-zelte.de/zelte/img/Tipis/tZelt_TI.jpg"/>
          <p:cNvPicPr>
            <a:picLocks noChangeAspect="1" noChangeArrowheads="1"/>
          </p:cNvPicPr>
          <p:nvPr/>
        </p:nvPicPr>
        <p:blipFill>
          <a:blip r:embed="rId2" cstate="print"/>
          <a:srcRect/>
          <a:stretch>
            <a:fillRect/>
          </a:stretch>
        </p:blipFill>
        <p:spPr bwMode="auto">
          <a:xfrm>
            <a:off x="2195736" y="1916832"/>
            <a:ext cx="4762500" cy="3238500"/>
          </a:xfrm>
          <a:prstGeom prst="rect">
            <a:avLst/>
          </a:prstGeom>
          <a:noFill/>
        </p:spPr>
      </p:pic>
      <p:sp>
        <p:nvSpPr>
          <p:cNvPr id="6" name="Rechteck 5"/>
          <p:cNvSpPr/>
          <p:nvPr/>
        </p:nvSpPr>
        <p:spPr>
          <a:xfrm>
            <a:off x="2195736" y="5229200"/>
            <a:ext cx="3918059" cy="246221"/>
          </a:xfrm>
          <a:prstGeom prst="rect">
            <a:avLst/>
          </a:prstGeom>
        </p:spPr>
        <p:txBody>
          <a:bodyPr wrap="none">
            <a:spAutoFit/>
          </a:bodyPr>
          <a:lstStyle/>
          <a:p>
            <a:r>
              <a:rPr lang="de-DE" dirty="0" smtClean="0">
                <a:solidFill>
                  <a:schemeClr val="bg1">
                    <a:lumMod val="65000"/>
                  </a:schemeClr>
                </a:solidFill>
              </a:rPr>
              <a:t>http://www.historische-zelte.de/Zelte-Shop/Westernzelte/Zelt-Tipis</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Architektur: Um den Verkehrsfluss zu steuern</a:t>
            </a:r>
            <a:endParaRPr lang="de-DE" dirty="0"/>
          </a:p>
        </p:txBody>
      </p:sp>
      <p:pic>
        <p:nvPicPr>
          <p:cNvPr id="461826" name="Picture 2" descr="http://www.stuttgart.de/img/mdb/item/142379/38228.jpg"/>
          <p:cNvPicPr>
            <a:picLocks noChangeAspect="1" noChangeArrowheads="1"/>
          </p:cNvPicPr>
          <p:nvPr/>
        </p:nvPicPr>
        <p:blipFill>
          <a:blip r:embed="rId2" cstate="print"/>
          <a:srcRect/>
          <a:stretch>
            <a:fillRect/>
          </a:stretch>
        </p:blipFill>
        <p:spPr bwMode="auto">
          <a:xfrm>
            <a:off x="1187624" y="1556792"/>
            <a:ext cx="6713528" cy="4464496"/>
          </a:xfrm>
          <a:prstGeom prst="rect">
            <a:avLst/>
          </a:prstGeom>
          <a:noFill/>
        </p:spPr>
      </p:pic>
      <p:sp>
        <p:nvSpPr>
          <p:cNvPr id="4" name="Rechteck 3"/>
          <p:cNvSpPr/>
          <p:nvPr/>
        </p:nvSpPr>
        <p:spPr>
          <a:xfrm>
            <a:off x="1187624" y="6093296"/>
            <a:ext cx="2430473" cy="246221"/>
          </a:xfrm>
          <a:prstGeom prst="rect">
            <a:avLst/>
          </a:prstGeom>
        </p:spPr>
        <p:txBody>
          <a:bodyPr wrap="none">
            <a:spAutoFit/>
          </a:bodyPr>
          <a:lstStyle/>
          <a:p>
            <a:r>
              <a:rPr lang="de-DE" dirty="0" smtClean="0">
                <a:solidFill>
                  <a:schemeClr val="bg1">
                    <a:lumMod val="65000"/>
                  </a:schemeClr>
                </a:solidFill>
              </a:rPr>
              <a:t>http://www.stuttgart.de/verkehrsplanung</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Gute Software-Architektur?</a:t>
            </a:r>
            <a:endParaRPr lang="de-DE" dirty="0"/>
          </a:p>
        </p:txBody>
      </p:sp>
      <p:pic>
        <p:nvPicPr>
          <p:cNvPr id="4" name="Picture 2"/>
          <p:cNvPicPr>
            <a:picLocks noChangeAspect="1" noChangeArrowheads="1"/>
          </p:cNvPicPr>
          <p:nvPr/>
        </p:nvPicPr>
        <p:blipFill>
          <a:blip r:embed="rId2" cstate="print"/>
          <a:srcRect/>
          <a:stretch>
            <a:fillRect/>
          </a:stretch>
        </p:blipFill>
        <p:spPr bwMode="auto">
          <a:xfrm flipV="1">
            <a:off x="357158" y="1556792"/>
            <a:ext cx="8638845" cy="4357718"/>
          </a:xfrm>
          <a:prstGeom prst="rect">
            <a:avLst/>
          </a:prstGeom>
          <a:noFill/>
          <a:ln w="9525">
            <a:noFill/>
            <a:miter lim="800000"/>
            <a:headEnd/>
            <a:tailEnd/>
          </a:ln>
          <a:effectLst/>
        </p:spPr>
      </p:pic>
      <p:sp>
        <p:nvSpPr>
          <p:cNvPr id="5" name="Text Box 6"/>
          <p:cNvSpPr txBox="1">
            <a:spLocks noChangeArrowheads="1"/>
          </p:cNvSpPr>
          <p:nvPr/>
        </p:nvSpPr>
        <p:spPr bwMode="auto">
          <a:xfrm>
            <a:off x="395536" y="5445224"/>
            <a:ext cx="5227713" cy="276999"/>
          </a:xfrm>
          <a:prstGeom prst="rect">
            <a:avLst/>
          </a:prstGeom>
          <a:solidFill>
            <a:schemeClr val="bg1"/>
          </a:solidFill>
          <a:ln w="9525">
            <a:noFill/>
            <a:miter lim="800000"/>
            <a:headEnd/>
            <a:tailEnd/>
          </a:ln>
          <a:effectLst/>
        </p:spPr>
        <p:txBody>
          <a:bodyPr wrap="none">
            <a:spAutoFit/>
          </a:bodyPr>
          <a:lstStyle/>
          <a:p>
            <a:r>
              <a:rPr lang="de-DE" sz="1200" dirty="0">
                <a:solidFill>
                  <a:schemeClr val="bg1">
                    <a:lumMod val="65000"/>
                  </a:schemeClr>
                </a:solidFill>
                <a:latin typeface="+mj-lt"/>
              </a:rPr>
              <a:t>Erich Gamma, "100 OO Frameworks, </a:t>
            </a:r>
            <a:r>
              <a:rPr lang="de-DE" sz="1200" dirty="0" err="1">
                <a:solidFill>
                  <a:schemeClr val="bg1">
                    <a:lumMod val="65000"/>
                  </a:schemeClr>
                </a:solidFill>
                <a:latin typeface="+mj-lt"/>
              </a:rPr>
              <a:t>Pitfalls</a:t>
            </a:r>
            <a:r>
              <a:rPr lang="de-DE" sz="1200" dirty="0">
                <a:solidFill>
                  <a:schemeClr val="bg1">
                    <a:lumMod val="65000"/>
                  </a:schemeClr>
                </a:solidFill>
                <a:latin typeface="+mj-lt"/>
              </a:rPr>
              <a:t> </a:t>
            </a:r>
            <a:r>
              <a:rPr lang="de-DE" sz="1200" dirty="0" err="1">
                <a:solidFill>
                  <a:schemeClr val="bg1">
                    <a:lumMod val="65000"/>
                  </a:schemeClr>
                </a:solidFill>
                <a:latin typeface="+mj-lt"/>
              </a:rPr>
              <a:t>and</a:t>
            </a:r>
            <a:r>
              <a:rPr lang="de-DE" sz="1200" dirty="0">
                <a:solidFill>
                  <a:schemeClr val="bg1">
                    <a:lumMod val="65000"/>
                  </a:schemeClr>
                </a:solidFill>
                <a:latin typeface="+mj-lt"/>
              </a:rPr>
              <a:t> </a:t>
            </a:r>
            <a:r>
              <a:rPr lang="de-DE" sz="1200" dirty="0" err="1">
                <a:solidFill>
                  <a:schemeClr val="bg1">
                    <a:lumMod val="65000"/>
                  </a:schemeClr>
                </a:solidFill>
                <a:latin typeface="+mj-lt"/>
              </a:rPr>
              <a:t>Lessons</a:t>
            </a:r>
            <a:r>
              <a:rPr lang="de-DE" sz="1200" dirty="0">
                <a:solidFill>
                  <a:schemeClr val="bg1">
                    <a:lumMod val="65000"/>
                  </a:schemeClr>
                </a:solidFill>
                <a:latin typeface="+mj-lt"/>
              </a:rPr>
              <a:t> </a:t>
            </a:r>
            <a:r>
              <a:rPr lang="de-DE" sz="1200" dirty="0" err="1">
                <a:solidFill>
                  <a:schemeClr val="bg1">
                    <a:lumMod val="65000"/>
                  </a:schemeClr>
                </a:solidFill>
                <a:latin typeface="+mj-lt"/>
              </a:rPr>
              <a:t>Learned</a:t>
            </a:r>
            <a:r>
              <a:rPr lang="de-DE" sz="1200" dirty="0">
                <a:solidFill>
                  <a:schemeClr val="bg1">
                    <a:lumMod val="65000"/>
                  </a:schemeClr>
                </a:solidFill>
                <a:latin typeface="+mj-lt"/>
              </a:rPr>
              <a:t>", 1997</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547" name="Picture 3"/>
          <p:cNvPicPr>
            <a:picLocks noChangeAspect="1" noChangeArrowheads="1"/>
          </p:cNvPicPr>
          <p:nvPr/>
        </p:nvPicPr>
        <p:blipFill>
          <a:blip r:embed="rId2" cstate="print"/>
          <a:srcRect/>
          <a:stretch>
            <a:fillRect/>
          </a:stretch>
        </p:blipFill>
        <p:spPr bwMode="auto">
          <a:xfrm>
            <a:off x="118845" y="1340768"/>
            <a:ext cx="8756533" cy="4752528"/>
          </a:xfrm>
          <a:prstGeom prst="rect">
            <a:avLst/>
          </a:prstGeom>
          <a:noFill/>
          <a:ln w="9525">
            <a:noFill/>
            <a:miter lim="800000"/>
            <a:headEnd/>
            <a:tailEnd/>
          </a:ln>
          <a:effectLst/>
        </p:spPr>
      </p:pic>
      <p:sp>
        <p:nvSpPr>
          <p:cNvPr id="6" name="Text Box 6"/>
          <p:cNvSpPr txBox="1">
            <a:spLocks noChangeArrowheads="1"/>
          </p:cNvSpPr>
          <p:nvPr/>
        </p:nvSpPr>
        <p:spPr bwMode="auto">
          <a:xfrm>
            <a:off x="755576" y="6093296"/>
            <a:ext cx="1020409" cy="276999"/>
          </a:xfrm>
          <a:prstGeom prst="rect">
            <a:avLst/>
          </a:prstGeom>
          <a:solidFill>
            <a:schemeClr val="bg1"/>
          </a:solidFill>
          <a:ln w="9525">
            <a:noFill/>
            <a:miter lim="800000"/>
            <a:headEnd/>
            <a:tailEnd/>
          </a:ln>
          <a:effectLst/>
        </p:spPr>
        <p:txBody>
          <a:bodyPr wrap="none">
            <a:spAutoFit/>
          </a:bodyPr>
          <a:lstStyle/>
          <a:p>
            <a:r>
              <a:rPr lang="de-DE" sz="1200" dirty="0" smtClean="0">
                <a:solidFill>
                  <a:schemeClr val="bg1">
                    <a:lumMod val="65000"/>
                  </a:schemeClr>
                </a:solidFill>
                <a:latin typeface="+mj-lt"/>
              </a:rPr>
              <a:t>[Taylor2010]</a:t>
            </a:r>
            <a:endParaRPr lang="de-DE" sz="1200" dirty="0">
              <a:solidFill>
                <a:schemeClr val="bg1">
                  <a:lumMod val="65000"/>
                </a:schemeClr>
              </a:solidFill>
              <a:latin typeface="+mj-lt"/>
            </a:endParaRPr>
          </a:p>
        </p:txBody>
      </p:sp>
      <p:sp>
        <p:nvSpPr>
          <p:cNvPr id="2" name="Titel 1"/>
          <p:cNvSpPr>
            <a:spLocks noGrp="1"/>
          </p:cNvSpPr>
          <p:nvPr>
            <p:ph type="title"/>
          </p:nvPr>
        </p:nvSpPr>
        <p:spPr/>
        <p:txBody>
          <a:bodyPr/>
          <a:lstStyle/>
          <a:p>
            <a:r>
              <a:rPr lang="de-DE" dirty="0" smtClean="0"/>
              <a:t>Gute Software-Architektur?</a:t>
            </a:r>
            <a:endParaRPr lang="de-DE" dirty="0"/>
          </a:p>
        </p:txBody>
      </p:sp>
      <p:sp>
        <p:nvSpPr>
          <p:cNvPr id="7" name="Rechteck 6"/>
          <p:cNvSpPr/>
          <p:nvPr/>
        </p:nvSpPr>
        <p:spPr>
          <a:xfrm>
            <a:off x="5148064" y="4293096"/>
            <a:ext cx="3796104" cy="707886"/>
          </a:xfrm>
          <a:prstGeom prst="rect">
            <a:avLst/>
          </a:prstGeom>
        </p:spPr>
        <p:txBody>
          <a:bodyPr wrap="none">
            <a:spAutoFit/>
          </a:bodyPr>
          <a:lstStyle/>
          <a:p>
            <a:r>
              <a:rPr lang="de-DE" sz="1600" dirty="0" smtClean="0">
                <a:solidFill>
                  <a:srgbClr val="0070C0"/>
                </a:solidFill>
              </a:rPr>
              <a:t>Implementierungssicht einer Applikation</a:t>
            </a:r>
          </a:p>
          <a:p>
            <a:r>
              <a:rPr lang="de-DE" sz="1600" dirty="0" smtClean="0"/>
              <a:t>→ komplex und unverständlich!</a:t>
            </a:r>
            <a:endParaRPr lang="de-DE" sz="1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2467744"/>
            <a:ext cx="8458200" cy="457200"/>
          </a:xfrm>
        </p:spPr>
        <p:txBody>
          <a:bodyPr/>
          <a:lstStyle/>
          <a:p>
            <a:r>
              <a:rPr lang="de-DE" dirty="0" smtClean="0"/>
              <a:t>Was ist Software-Architektur?</a:t>
            </a:r>
            <a:endParaRPr lang="de-DE"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0070C0"/>
                </a:solidFill>
              </a:rPr>
              <a:t>Definition</a:t>
            </a:r>
            <a:r>
              <a:rPr lang="de-DE" dirty="0" smtClean="0"/>
              <a:t>: Software-Architektur</a:t>
            </a:r>
            <a:endParaRPr lang="de-DE" dirty="0"/>
          </a:p>
        </p:txBody>
      </p:sp>
      <p:sp>
        <p:nvSpPr>
          <p:cNvPr id="7" name="Inhaltsplatzhalter 6"/>
          <p:cNvSpPr>
            <a:spLocks noGrp="1"/>
          </p:cNvSpPr>
          <p:nvPr>
            <p:ph idx="1"/>
          </p:nvPr>
        </p:nvSpPr>
        <p:spPr>
          <a:xfrm>
            <a:off x="304800" y="3573016"/>
            <a:ext cx="8458200" cy="2808734"/>
          </a:xfrm>
        </p:spPr>
        <p:txBody>
          <a:bodyPr/>
          <a:lstStyle/>
          <a:p>
            <a:r>
              <a:rPr lang="de-DE" dirty="0" smtClean="0"/>
              <a:t>Der Begriff „Hauptentscheidung“ impliziert, dass nicht alle Designentscheidungen von Bedeutung für die Architektur sind!</a:t>
            </a:r>
          </a:p>
          <a:p>
            <a:r>
              <a:rPr lang="de-DE" dirty="0" smtClean="0"/>
              <a:t>Wie „Hauptentscheidung“ definiert wird, hängt davon ab, welche Systemziele die Interessensgruppen des Projektes vorgesehen haben</a:t>
            </a:r>
            <a:endParaRPr lang="de-DE" dirty="0"/>
          </a:p>
        </p:txBody>
      </p:sp>
      <p:sp>
        <p:nvSpPr>
          <p:cNvPr id="4" name="Rechteck 3"/>
          <p:cNvSpPr/>
          <p:nvPr/>
        </p:nvSpPr>
        <p:spPr>
          <a:xfrm>
            <a:off x="1043608" y="1916832"/>
            <a:ext cx="7000924" cy="1446550"/>
          </a:xfrm>
          <a:prstGeom prst="rect">
            <a:avLst/>
          </a:prstGeom>
          <a:solidFill>
            <a:srgbClr val="FFD08B"/>
          </a:solidFill>
        </p:spPr>
        <p:txBody>
          <a:bodyPr wrap="square">
            <a:spAutoFit/>
          </a:bodyPr>
          <a:lstStyle/>
          <a:p>
            <a:pPr marL="0" lvl="1" algn="l"/>
            <a:r>
              <a:rPr lang="de-DE" sz="1600" i="1" dirty="0" smtClean="0"/>
              <a:t>Die Architektur eines Softwaresystems ist die Menge der Haupt-Designentscheidungen über das System.</a:t>
            </a:r>
          </a:p>
          <a:p>
            <a:pPr marL="0" lvl="1" algn="l"/>
            <a:r>
              <a:rPr lang="en-US" sz="1600" i="1" dirty="0" smtClean="0"/>
              <a:t>(“A software system’s architecture is the set of principal design decisions about the system.”)</a:t>
            </a:r>
            <a:br>
              <a:rPr lang="en-US" sz="1600" i="1" dirty="0" smtClean="0"/>
            </a:br>
            <a:r>
              <a:rPr lang="en-US" sz="1600" i="1" dirty="0" smtClean="0"/>
              <a:t>			</a:t>
            </a:r>
            <a:r>
              <a:rPr lang="de-DE" sz="1600" i="1" dirty="0" smtClean="0"/>
              <a:t>[Taylor2010]</a:t>
            </a:r>
            <a:endParaRPr lang="de-DE" sz="160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0070C0"/>
                </a:solidFill>
              </a:rPr>
              <a:t>Definition</a:t>
            </a:r>
            <a:r>
              <a:rPr lang="de-DE" dirty="0" smtClean="0"/>
              <a:t>: Software-Architektur</a:t>
            </a:r>
            <a:endParaRPr lang="de-DE" dirty="0"/>
          </a:p>
        </p:txBody>
      </p:sp>
      <p:sp>
        <p:nvSpPr>
          <p:cNvPr id="5" name="Rechteck 4"/>
          <p:cNvSpPr/>
          <p:nvPr/>
        </p:nvSpPr>
        <p:spPr>
          <a:xfrm>
            <a:off x="1043608" y="1772816"/>
            <a:ext cx="7000924" cy="1446550"/>
          </a:xfrm>
          <a:prstGeom prst="rect">
            <a:avLst/>
          </a:prstGeom>
          <a:solidFill>
            <a:srgbClr val="FFD08B"/>
          </a:solidFill>
        </p:spPr>
        <p:txBody>
          <a:bodyPr wrap="square">
            <a:spAutoFit/>
          </a:bodyPr>
          <a:lstStyle/>
          <a:p>
            <a:pPr marL="0" lvl="1" algn="l"/>
            <a:r>
              <a:rPr lang="de-DE" sz="1600" i="1" dirty="0" smtClean="0"/>
              <a:t>Die Software-Architektur ist die grundlegende Organisation eines Systems, dargestellt durch dessen Komponenten, deren Beziehungen zueinander und zur Umgebung sowie die Prinzipien, die den Entwurf und die Evolution des Systems bestimmen.</a:t>
            </a:r>
          </a:p>
          <a:p>
            <a:pPr marL="0" lvl="1" algn="l"/>
            <a:r>
              <a:rPr lang="en-US" sz="1600" i="1" dirty="0" smtClean="0"/>
              <a:t>			</a:t>
            </a:r>
            <a:r>
              <a:rPr lang="de-DE" sz="1600" i="1" dirty="0" smtClean="0"/>
              <a:t>[Reussner2009]</a:t>
            </a:r>
            <a:endParaRPr lang="de-DE" sz="1600"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sz="2400" dirty="0" smtClean="0"/>
              <a:t>Was fällt Ihnen zum Begriff „Software-Architektur“ ein?</a:t>
            </a:r>
          </a:p>
        </p:txBody>
      </p:sp>
      <p:sp>
        <p:nvSpPr>
          <p:cNvPr id="4" name="Rectangle 86"/>
          <p:cNvSpPr>
            <a:spLocks noChangeArrowheads="1"/>
          </p:cNvSpPr>
          <p:nvPr/>
        </p:nvSpPr>
        <p:spPr bwMode="auto">
          <a:xfrm>
            <a:off x="395536" y="2276872"/>
            <a:ext cx="6929486" cy="2736304"/>
          </a:xfrm>
          <a:prstGeom prst="rect">
            <a:avLst/>
          </a:prstGeom>
          <a:solidFill>
            <a:srgbClr val="E7F6FF"/>
          </a:solidFill>
          <a:ln w="12700" algn="ctr">
            <a:solidFill>
              <a:srgbClr val="66CCFF"/>
            </a:solidFill>
            <a:miter lim="800000"/>
            <a:headEnd/>
            <a:tailEnd/>
          </a:ln>
          <a:effectLst/>
        </p:spPr>
        <p:txBody>
          <a:bodyPr wrap="square" anchor="ctr">
            <a:noAutofit/>
          </a:bodyPr>
          <a:lstStyle/>
          <a:p>
            <a:endParaRPr lang="de-DE"/>
          </a:p>
        </p:txBody>
      </p:sp>
    </p:spTree>
    <p:extLst>
      <p:ext uri="{BB962C8B-B14F-4D97-AF65-F5344CB8AC3E}">
        <p14:creationId xmlns:p14="http://schemas.microsoft.com/office/powerpoint/2010/main" val="3021694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0070C0"/>
                </a:solidFill>
              </a:rPr>
              <a:t>Weitere Definitionen</a:t>
            </a:r>
            <a:r>
              <a:rPr lang="de-DE" dirty="0" smtClean="0"/>
              <a:t>: Software-Architektur</a:t>
            </a:r>
            <a:endParaRPr lang="de-DE" dirty="0"/>
          </a:p>
        </p:txBody>
      </p:sp>
      <p:sp>
        <p:nvSpPr>
          <p:cNvPr id="4" name="Rechteck 3"/>
          <p:cNvSpPr/>
          <p:nvPr/>
        </p:nvSpPr>
        <p:spPr>
          <a:xfrm>
            <a:off x="1043608" y="1916832"/>
            <a:ext cx="7000924" cy="954107"/>
          </a:xfrm>
          <a:prstGeom prst="rect">
            <a:avLst/>
          </a:prstGeom>
          <a:solidFill>
            <a:srgbClr val="FFD08B"/>
          </a:solidFill>
        </p:spPr>
        <p:txBody>
          <a:bodyPr wrap="square">
            <a:spAutoFit/>
          </a:bodyPr>
          <a:lstStyle/>
          <a:p>
            <a:pPr marL="0" lvl="1" algn="l"/>
            <a:r>
              <a:rPr lang="en-US" sz="1600" b="1" i="1" dirty="0" smtClean="0"/>
              <a:t>Perry and Wolf</a:t>
            </a:r>
          </a:p>
          <a:p>
            <a:pPr marL="0" lvl="1" algn="l"/>
            <a:r>
              <a:rPr lang="en-US" sz="1600" i="1" dirty="0" smtClean="0"/>
              <a:t>	Software Architecture = { Elements, Form, Rationale }</a:t>
            </a:r>
            <a:br>
              <a:rPr lang="en-US" sz="1600" i="1" dirty="0" smtClean="0"/>
            </a:br>
            <a:r>
              <a:rPr lang="en-US" sz="1600" i="1" dirty="0" smtClean="0"/>
              <a:t>			            what       how       why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0070C0"/>
                </a:solidFill>
              </a:rPr>
              <a:t>Weitere Definitionen</a:t>
            </a:r>
            <a:r>
              <a:rPr lang="de-DE" dirty="0" smtClean="0"/>
              <a:t>: Software-Architektur</a:t>
            </a:r>
            <a:endParaRPr lang="de-DE" dirty="0"/>
          </a:p>
        </p:txBody>
      </p:sp>
      <p:sp>
        <p:nvSpPr>
          <p:cNvPr id="4" name="Rechteck 3"/>
          <p:cNvSpPr/>
          <p:nvPr/>
        </p:nvSpPr>
        <p:spPr>
          <a:xfrm>
            <a:off x="1043608" y="1916832"/>
            <a:ext cx="7000924" cy="954107"/>
          </a:xfrm>
          <a:prstGeom prst="rect">
            <a:avLst/>
          </a:prstGeom>
          <a:solidFill>
            <a:srgbClr val="FFD08B"/>
          </a:solidFill>
        </p:spPr>
        <p:txBody>
          <a:bodyPr wrap="square">
            <a:spAutoFit/>
          </a:bodyPr>
          <a:lstStyle/>
          <a:p>
            <a:pPr marL="0" lvl="1" algn="l"/>
            <a:r>
              <a:rPr lang="en-US" sz="1600" b="1" i="1" dirty="0" smtClean="0"/>
              <a:t>Chris </a:t>
            </a:r>
            <a:r>
              <a:rPr lang="en-US" sz="1600" b="1" i="1" dirty="0" err="1" smtClean="0"/>
              <a:t>Verhoef</a:t>
            </a:r>
            <a:endParaRPr lang="en-US" sz="1600" b="1" i="1" dirty="0" smtClean="0"/>
          </a:p>
          <a:p>
            <a:pPr marL="0" lvl="1" algn="l"/>
            <a:r>
              <a:rPr lang="en-US" sz="1600" i="1" dirty="0" smtClean="0"/>
              <a:t>The software architecture of deployed software is determined by those aspects that are the hardest to change.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Architektur vs. Entwurf?</a:t>
            </a:r>
            <a:endParaRPr lang="de-DE" dirty="0"/>
          </a:p>
        </p:txBody>
      </p:sp>
      <p:sp>
        <p:nvSpPr>
          <p:cNvPr id="6" name="Inhaltsplatzhalter 5"/>
          <p:cNvSpPr>
            <a:spLocks noGrp="1"/>
          </p:cNvSpPr>
          <p:nvPr>
            <p:ph idx="1"/>
          </p:nvPr>
        </p:nvSpPr>
        <p:spPr/>
        <p:txBody>
          <a:bodyPr/>
          <a:lstStyle/>
          <a:p>
            <a:r>
              <a:rPr lang="de-DE" dirty="0" smtClean="0"/>
              <a:t>Architekturentscheidungen wirken </a:t>
            </a:r>
            <a:r>
              <a:rPr lang="de-DE" dirty="0" smtClean="0">
                <a:solidFill>
                  <a:srgbClr val="0070C0"/>
                </a:solidFill>
              </a:rPr>
              <a:t>global</a:t>
            </a:r>
            <a:r>
              <a:rPr lang="de-DE" dirty="0" smtClean="0"/>
              <a:t>, Entwurfsentscheidungen lokal</a:t>
            </a:r>
          </a:p>
          <a:p>
            <a:r>
              <a:rPr lang="de-DE" dirty="0" smtClean="0"/>
              <a:t>Architekturentscheidungen sind </a:t>
            </a:r>
            <a:r>
              <a:rPr lang="de-DE" dirty="0" smtClean="0">
                <a:solidFill>
                  <a:srgbClr val="0070C0"/>
                </a:solidFill>
              </a:rPr>
              <a:t>strategisch</a:t>
            </a:r>
            <a:r>
              <a:rPr lang="de-DE" dirty="0" smtClean="0"/>
              <a:t>, Entwurfsentscheidungen taktisch</a:t>
            </a:r>
          </a:p>
          <a:p>
            <a:r>
              <a:rPr lang="de-DE" dirty="0" smtClean="0"/>
              <a:t>Architekturentscheidungen beeinflussen in hohem Maße die </a:t>
            </a:r>
            <a:r>
              <a:rPr lang="de-DE" dirty="0" smtClean="0">
                <a:solidFill>
                  <a:srgbClr val="0070C0"/>
                </a:solidFill>
              </a:rPr>
              <a:t>Qualitätsmerkmale</a:t>
            </a:r>
            <a:r>
              <a:rPr lang="de-DE" dirty="0" smtClean="0"/>
              <a:t> eines Systems (Performanz, Evolvierbarkeit, Sicherheit, …)</a:t>
            </a:r>
            <a:endParaRPr lang="de-D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Architektur vs. Entwurf?</a:t>
            </a:r>
            <a:endParaRPr lang="de-DE" dirty="0"/>
          </a:p>
        </p:txBody>
      </p:sp>
      <p:pic>
        <p:nvPicPr>
          <p:cNvPr id="5" name="Picture 5"/>
          <p:cNvPicPr>
            <a:picLocks noChangeAspect="1" noChangeArrowheads="1"/>
          </p:cNvPicPr>
          <p:nvPr/>
        </p:nvPicPr>
        <p:blipFill>
          <a:blip r:embed="rId3" cstate="print"/>
          <a:srcRect/>
          <a:stretch>
            <a:fillRect/>
          </a:stretch>
        </p:blipFill>
        <p:spPr bwMode="auto">
          <a:xfrm>
            <a:off x="2051720" y="1484784"/>
            <a:ext cx="4824536" cy="49261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Bedeutung der Architektur im Projekt</a:t>
            </a:r>
            <a:endParaRPr lang="de-DE" dirty="0"/>
          </a:p>
        </p:txBody>
      </p:sp>
      <p:sp>
        <p:nvSpPr>
          <p:cNvPr id="3" name="Inhaltsplatzhalter 2"/>
          <p:cNvSpPr>
            <a:spLocks noGrp="1"/>
          </p:cNvSpPr>
          <p:nvPr>
            <p:ph idx="1"/>
          </p:nvPr>
        </p:nvSpPr>
        <p:spPr/>
        <p:txBody>
          <a:bodyPr/>
          <a:lstStyle/>
          <a:p>
            <a:r>
              <a:rPr lang="de-DE" dirty="0" smtClean="0"/>
              <a:t>Sie beschreibt die Zusammenhänge zwischen den Anforderungen (funktional / nichtfunktional) und dem konstruierten System, mit Begründungen für die Entwurfsentscheidungen</a:t>
            </a:r>
          </a:p>
          <a:p>
            <a:r>
              <a:rPr lang="de-DE" dirty="0" smtClean="0"/>
              <a:t>Wahl einer bestimmten Architektur hat starken Einfluss auf die </a:t>
            </a:r>
            <a:br>
              <a:rPr lang="de-DE" dirty="0" smtClean="0"/>
            </a:br>
            <a:r>
              <a:rPr lang="de-DE" dirty="0" smtClean="0"/>
              <a:t>nichtfunktionalen, technischen Eigenschaften eines Systems</a:t>
            </a:r>
          </a:p>
          <a:p>
            <a:r>
              <a:rPr lang="de-DE" dirty="0" smtClean="0"/>
              <a:t>großer Einfluss auf die erfolgreiche Durchführung eines Projekts</a:t>
            </a:r>
          </a:p>
          <a:p>
            <a:r>
              <a:rPr lang="de-DE" dirty="0" smtClean="0"/>
              <a:t>trägt zur Effizienz des Entwicklungsprozesses bei</a:t>
            </a:r>
          </a:p>
          <a:p>
            <a:pPr lvl="1"/>
            <a:r>
              <a:rPr lang="de-DE" dirty="0" smtClean="0"/>
              <a:t>Ermöglichung von Arbeitsteilung (eine Aufteilung kann nicht an Hand der Funktionalität erfolgen!)</a:t>
            </a:r>
          </a:p>
          <a:p>
            <a:r>
              <a:rPr lang="de-DE" dirty="0" smtClean="0"/>
              <a:t>minimiert Risiken</a:t>
            </a:r>
          </a:p>
          <a:p>
            <a:r>
              <a:rPr lang="de-DE" dirty="0" smtClean="0"/>
              <a:t>ist Kommunikationsmedium zwischen den Projektbeteiligten</a:t>
            </a:r>
          </a:p>
          <a:p>
            <a:r>
              <a:rPr lang="de-DE" dirty="0" smtClean="0"/>
              <a:t>speichert Wissen in Form einer Dokumentation</a:t>
            </a:r>
            <a:endParaRPr lang="de-DE"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de-DE" dirty="0" smtClean="0"/>
              <a:t>Architekturen ändern sich</a:t>
            </a:r>
          </a:p>
        </p:txBody>
      </p:sp>
      <p:sp>
        <p:nvSpPr>
          <p:cNvPr id="11267" name="Rectangle 3"/>
          <p:cNvSpPr>
            <a:spLocks noGrp="1" noChangeArrowheads="1"/>
          </p:cNvSpPr>
          <p:nvPr>
            <p:ph idx="1"/>
          </p:nvPr>
        </p:nvSpPr>
        <p:spPr/>
        <p:txBody>
          <a:bodyPr/>
          <a:lstStyle/>
          <a:p>
            <a:r>
              <a:rPr lang="de-DE" dirty="0" smtClean="0"/>
              <a:t>Designentscheidungen werden während des gesamten Lebenszyklus eines Systems getroffen bzw. rückgängig gemacht</a:t>
            </a:r>
            <a:endParaRPr lang="de-DE" dirty="0"/>
          </a:p>
          <a:p>
            <a:r>
              <a:rPr lang="de-DE" dirty="0" smtClean="0">
                <a:sym typeface="Wingdings" pitchFamily="1" charset="2"/>
              </a:rPr>
              <a:t>Zu einem gegebenen Zeitpunkt hat das Systems nur eine einzige Architektur</a:t>
            </a:r>
          </a:p>
          <a:p>
            <a:pPr lvl="1"/>
            <a:r>
              <a:rPr lang="de-DE" dirty="0" smtClean="0">
                <a:sym typeface="Wingdings" pitchFamily="1" charset="2"/>
              </a:rPr>
              <a:t>Auch ohne Dokumentation besitzt das System eine Architektur!</a:t>
            </a:r>
          </a:p>
          <a:p>
            <a:r>
              <a:rPr lang="de-DE" dirty="0" smtClean="0">
                <a:sym typeface="Wingdings" pitchFamily="1" charset="2"/>
              </a:rPr>
              <a:t>Die Systemarchitektur ändert sich im Laufe der Zeit</a:t>
            </a:r>
            <a:endParaRPr lang="de-DE"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914400"/>
            <a:ext cx="8229600" cy="914400"/>
          </a:xfrm>
        </p:spPr>
        <p:txBody>
          <a:bodyPr/>
          <a:lstStyle/>
          <a:p>
            <a:r>
              <a:rPr lang="de-DE" dirty="0" smtClean="0"/>
              <a:t>Architektur-Erosion</a:t>
            </a:r>
          </a:p>
        </p:txBody>
      </p:sp>
      <p:sp>
        <p:nvSpPr>
          <p:cNvPr id="12291" name="Rectangle 3"/>
          <p:cNvSpPr>
            <a:spLocks noGrp="1" noChangeArrowheads="1"/>
          </p:cNvSpPr>
          <p:nvPr>
            <p:ph idx="1"/>
          </p:nvPr>
        </p:nvSpPr>
        <p:spPr>
          <a:xfrm>
            <a:off x="457200" y="2133600"/>
            <a:ext cx="8229600" cy="4191000"/>
          </a:xfrm>
        </p:spPr>
        <p:txBody>
          <a:bodyPr/>
          <a:lstStyle/>
          <a:p>
            <a:r>
              <a:rPr lang="de-DE" dirty="0" smtClean="0"/>
              <a:t>Eine </a:t>
            </a:r>
            <a:r>
              <a:rPr lang="de-DE" dirty="0" smtClean="0">
                <a:solidFill>
                  <a:srgbClr val="0070C0"/>
                </a:solidFill>
              </a:rPr>
              <a:t>präskriptive</a:t>
            </a:r>
            <a:r>
              <a:rPr lang="de-DE" dirty="0" smtClean="0"/>
              <a:t> Architektur beschreibt die </a:t>
            </a:r>
            <a:r>
              <a:rPr lang="de-DE" dirty="0" err="1" smtClean="0"/>
              <a:t>Entwurfsent-scheidungen</a:t>
            </a:r>
            <a:r>
              <a:rPr lang="de-DE" dirty="0" smtClean="0"/>
              <a:t>, die </a:t>
            </a:r>
            <a:r>
              <a:rPr lang="de-DE" b="1" dirty="0" smtClean="0"/>
              <a:t>vor</a:t>
            </a:r>
            <a:r>
              <a:rPr lang="de-DE" dirty="0" smtClean="0"/>
              <a:t> der Implementierung des Systems getroffen wurden.</a:t>
            </a:r>
          </a:p>
          <a:p>
            <a:pPr lvl="1"/>
            <a:r>
              <a:rPr lang="de-DE" dirty="0" smtClean="0"/>
              <a:t>“</a:t>
            </a:r>
            <a:r>
              <a:rPr lang="de-DE" i="1" dirty="0" err="1" smtClean="0"/>
              <a:t>as-intended</a:t>
            </a:r>
            <a:r>
              <a:rPr lang="de-DE" dirty="0" smtClean="0"/>
              <a:t>”</a:t>
            </a:r>
          </a:p>
          <a:p>
            <a:r>
              <a:rPr lang="de-DE" dirty="0" smtClean="0"/>
              <a:t>Eine </a:t>
            </a:r>
            <a:r>
              <a:rPr lang="de-DE" dirty="0" smtClean="0">
                <a:solidFill>
                  <a:srgbClr val="0070C0"/>
                </a:solidFill>
              </a:rPr>
              <a:t>deskriptive</a:t>
            </a:r>
            <a:r>
              <a:rPr lang="de-DE" dirty="0" smtClean="0"/>
              <a:t> Architektur beschreibt, wie das System letztendlich implementiert wurde.</a:t>
            </a:r>
          </a:p>
          <a:p>
            <a:pPr lvl="1"/>
            <a:r>
              <a:rPr lang="de-DE" dirty="0" smtClean="0"/>
              <a:t>“</a:t>
            </a:r>
            <a:r>
              <a:rPr lang="de-DE" i="1" dirty="0" err="1" smtClean="0"/>
              <a:t>as-implemented</a:t>
            </a:r>
            <a:r>
              <a:rPr lang="de-DE" dirty="0" smtClean="0"/>
              <a:t>” / “</a:t>
            </a:r>
            <a:r>
              <a:rPr lang="de-DE" i="1" dirty="0" err="1" smtClean="0"/>
              <a:t>as-realized</a:t>
            </a:r>
            <a:r>
              <a:rPr lang="de-DE" dirty="0" smtClean="0"/>
              <a:t>”</a:t>
            </a:r>
          </a:p>
          <a:p>
            <a:r>
              <a:rPr lang="de-DE" dirty="0"/>
              <a:t>Eine </a:t>
            </a:r>
            <a:r>
              <a:rPr lang="de-DE" dirty="0">
                <a:solidFill>
                  <a:srgbClr val="FF0000"/>
                </a:solidFill>
              </a:rPr>
              <a:t>Architektur-Erosion </a:t>
            </a:r>
            <a:r>
              <a:rPr lang="de-DE" dirty="0"/>
              <a:t>ist eine Einführung grundlegender Designentscheidungen in eine deskriptive Architektur, die die präskriptive Architektur verletzt</a:t>
            </a:r>
          </a:p>
          <a:p>
            <a:pPr lvl="1"/>
            <a:endParaRPr lang="de-DE"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Einflussfaktoren auf eine Architektur (dazu später mehr)</a:t>
            </a:r>
            <a:endParaRPr lang="de-DE" dirty="0"/>
          </a:p>
        </p:txBody>
      </p:sp>
      <p:graphicFrame>
        <p:nvGraphicFramePr>
          <p:cNvPr id="4" name="Inhaltsplatzhalter 3"/>
          <p:cNvGraphicFramePr>
            <a:graphicFrameLocks noGrp="1"/>
          </p:cNvGraphicFramePr>
          <p:nvPr>
            <p:ph idx="1"/>
          </p:nvPr>
        </p:nvGraphicFramePr>
        <p:xfrm>
          <a:off x="304800" y="1752600"/>
          <a:ext cx="845820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hteck 4"/>
          <p:cNvSpPr/>
          <p:nvPr/>
        </p:nvSpPr>
        <p:spPr>
          <a:xfrm>
            <a:off x="5580112" y="1988840"/>
            <a:ext cx="1250662" cy="477054"/>
          </a:xfrm>
          <a:prstGeom prst="rect">
            <a:avLst/>
          </a:prstGeom>
        </p:spPr>
        <p:txBody>
          <a:bodyPr wrap="none">
            <a:spAutoFit/>
          </a:bodyPr>
          <a:lstStyle/>
          <a:p>
            <a:pPr lvl="0"/>
            <a:r>
              <a:rPr lang="de-DE" i="1" dirty="0" smtClean="0"/>
              <a:t>Pflichtenheft</a:t>
            </a:r>
          </a:p>
          <a:p>
            <a:pPr lvl="0"/>
            <a:r>
              <a:rPr lang="de-DE" i="1" dirty="0" smtClean="0"/>
              <a:t>Qualitätsmerkmale</a:t>
            </a:r>
          </a:p>
        </p:txBody>
      </p:sp>
      <p:sp>
        <p:nvSpPr>
          <p:cNvPr id="6" name="Rechteck 5"/>
          <p:cNvSpPr/>
          <p:nvPr/>
        </p:nvSpPr>
        <p:spPr>
          <a:xfrm>
            <a:off x="7164288" y="4869160"/>
            <a:ext cx="1422184" cy="938719"/>
          </a:xfrm>
          <a:prstGeom prst="rect">
            <a:avLst/>
          </a:prstGeom>
        </p:spPr>
        <p:txBody>
          <a:bodyPr wrap="none">
            <a:spAutoFit/>
          </a:bodyPr>
          <a:lstStyle/>
          <a:p>
            <a:pPr lvl="0"/>
            <a:r>
              <a:rPr lang="de-DE" i="1" dirty="0" smtClean="0"/>
              <a:t>Werkzeuge</a:t>
            </a:r>
          </a:p>
          <a:p>
            <a:pPr lvl="0"/>
            <a:r>
              <a:rPr lang="de-DE" i="1" dirty="0" smtClean="0"/>
              <a:t>Zielplattform</a:t>
            </a:r>
          </a:p>
          <a:p>
            <a:pPr lvl="0"/>
            <a:r>
              <a:rPr lang="de-DE" i="1" dirty="0" smtClean="0"/>
              <a:t>Standards / Vorgehen</a:t>
            </a:r>
          </a:p>
          <a:p>
            <a:pPr lvl="0"/>
            <a:r>
              <a:rPr lang="de-DE" i="1" dirty="0" smtClean="0"/>
              <a:t>Wiederverwendung</a:t>
            </a:r>
          </a:p>
        </p:txBody>
      </p:sp>
      <p:sp>
        <p:nvSpPr>
          <p:cNvPr id="7" name="Rechteck 6"/>
          <p:cNvSpPr/>
          <p:nvPr/>
        </p:nvSpPr>
        <p:spPr>
          <a:xfrm>
            <a:off x="539552" y="4797152"/>
            <a:ext cx="1284326" cy="707886"/>
          </a:xfrm>
          <a:prstGeom prst="rect">
            <a:avLst/>
          </a:prstGeom>
        </p:spPr>
        <p:txBody>
          <a:bodyPr wrap="none">
            <a:spAutoFit/>
          </a:bodyPr>
          <a:lstStyle/>
          <a:p>
            <a:pPr lvl="0"/>
            <a:r>
              <a:rPr lang="de-DE" i="1" dirty="0" smtClean="0"/>
              <a:t>Anzahl der Teams</a:t>
            </a:r>
          </a:p>
          <a:p>
            <a:pPr lvl="0"/>
            <a:r>
              <a:rPr lang="de-DE" i="1" dirty="0" err="1" smtClean="0"/>
              <a:t>Conway‘s</a:t>
            </a:r>
            <a:r>
              <a:rPr lang="de-DE" i="1" dirty="0" smtClean="0"/>
              <a:t> Law</a:t>
            </a:r>
          </a:p>
          <a:p>
            <a:pPr lvl="0"/>
            <a:r>
              <a:rPr lang="de-DE" i="1" dirty="0" smtClean="0"/>
              <a:t>Unternehmensziele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a:t>
            </a:r>
            <a:endParaRPr lang="de-DE" dirty="0"/>
          </a:p>
        </p:txBody>
      </p:sp>
      <p:grpSp>
        <p:nvGrpSpPr>
          <p:cNvPr id="3" name="Gruppieren 8"/>
          <p:cNvGrpSpPr/>
          <p:nvPr/>
        </p:nvGrpSpPr>
        <p:grpSpPr>
          <a:xfrm>
            <a:off x="6516216" y="3532947"/>
            <a:ext cx="1800200" cy="2587243"/>
            <a:chOff x="5786446" y="3786190"/>
            <a:chExt cx="1101690" cy="1583346"/>
          </a:xfrm>
        </p:grpSpPr>
        <p:pic>
          <p:nvPicPr>
            <p:cNvPr id="472066" name="Picture 2" descr="C:\Users\sarstedt\AppData\Local\Microsoft\Windows\Temporary Internet Files\Content.IE5\TO57A122\MPj04309590000[1].jpg"/>
            <p:cNvPicPr>
              <a:picLocks noChangeAspect="1" noChangeArrowheads="1"/>
            </p:cNvPicPr>
            <p:nvPr/>
          </p:nvPicPr>
          <p:blipFill>
            <a:blip r:embed="rId3" cstate="print"/>
            <a:srcRect/>
            <a:stretch>
              <a:fillRect/>
            </a:stretch>
          </p:blipFill>
          <p:spPr bwMode="auto">
            <a:xfrm>
              <a:off x="5786446" y="3786190"/>
              <a:ext cx="1101690" cy="1500174"/>
            </a:xfrm>
            <a:prstGeom prst="rect">
              <a:avLst/>
            </a:prstGeom>
            <a:noFill/>
          </p:spPr>
        </p:pic>
        <p:sp>
          <p:nvSpPr>
            <p:cNvPr id="8" name="Rechteck 7"/>
            <p:cNvSpPr/>
            <p:nvPr/>
          </p:nvSpPr>
          <p:spPr>
            <a:xfrm>
              <a:off x="5915230" y="5143511"/>
              <a:ext cx="811958" cy="226025"/>
            </a:xfrm>
            <a:prstGeom prst="rect">
              <a:avLst/>
            </a:prstGeom>
          </p:spPr>
          <p:txBody>
            <a:bodyPr wrap="none">
              <a:spAutoFit/>
            </a:bodyPr>
            <a:lstStyle/>
            <a:p>
              <a:r>
                <a:rPr lang="de-DE" sz="1800" dirty="0" smtClean="0"/>
                <a:t>45 Minuten</a:t>
              </a:r>
              <a:endParaRPr lang="de-DE" sz="1800" dirty="0"/>
            </a:p>
          </p:txBody>
        </p:sp>
      </p:grpSp>
      <p:pic>
        <p:nvPicPr>
          <p:cNvPr id="10" name="Picture 3" descr="C:\Users\sarstedt\AppData\Local\Microsoft\Windows\Temporary Internet Files\Content.IE5\TO57A122\MCj04349290000[1].png"/>
          <p:cNvPicPr>
            <a:picLocks noChangeAspect="1" noChangeArrowheads="1"/>
          </p:cNvPicPr>
          <p:nvPr/>
        </p:nvPicPr>
        <p:blipFill>
          <a:blip r:embed="rId4" cstate="print"/>
          <a:srcRect/>
          <a:stretch>
            <a:fillRect/>
          </a:stretch>
        </p:blipFill>
        <p:spPr bwMode="auto">
          <a:xfrm>
            <a:off x="2600552" y="928670"/>
            <a:ext cx="757002" cy="757002"/>
          </a:xfrm>
          <a:prstGeom prst="rect">
            <a:avLst/>
          </a:prstGeom>
          <a:noFill/>
        </p:spPr>
      </p:pic>
      <p:sp>
        <p:nvSpPr>
          <p:cNvPr id="472067" name="Rectangle 3"/>
          <p:cNvSpPr>
            <a:spLocks noChangeArrowheads="1"/>
          </p:cNvSpPr>
          <p:nvPr/>
        </p:nvSpPr>
        <p:spPr bwMode="auto">
          <a:xfrm>
            <a:off x="428596" y="1643050"/>
            <a:ext cx="8286808" cy="4714908"/>
          </a:xfrm>
          <a:prstGeom prst="rect">
            <a:avLst/>
          </a:prstGeom>
          <a:noFill/>
          <a:ln w="9525">
            <a:noFill/>
            <a:miter lim="800000"/>
            <a:headEnd/>
            <a:tailEnd/>
          </a:ln>
          <a:effectLst/>
        </p:spPr>
        <p:txBody>
          <a:bodyPr vert="horz" wrap="square" lIns="91440" tIns="304704" rIns="91440" bIns="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2800"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rPr>
              <a:t>Wiederholung SE1</a:t>
            </a:r>
          </a:p>
          <a:p>
            <a:pPr marL="0" marR="0" lvl="0" indent="0" algn="l" defTabSz="914400" rtl="0" eaLnBrk="0" fontAlgn="base" latinLnBrk="0" hangingPunct="0">
              <a:lnSpc>
                <a:spcPct val="100000"/>
              </a:lnSpc>
              <a:spcBef>
                <a:spcPct val="0"/>
              </a:spcBef>
              <a:spcAft>
                <a:spcPct val="0"/>
              </a:spcAft>
              <a:buClrTx/>
              <a:buSzTx/>
              <a:buFontTx/>
              <a:buNone/>
              <a:tabLst/>
            </a:pPr>
            <a:r>
              <a:rPr lang="de-DE" sz="2000" dirty="0" smtClean="0">
                <a:latin typeface="Calibri" pitchFamily="34" charset="0"/>
                <a:ea typeface="Calibri" pitchFamily="34" charset="0"/>
                <a:cs typeface="Times New Roman" pitchFamily="18" charset="0"/>
              </a:rPr>
              <a:t>siehe separates Aufgabenblatt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sz="2000" dirty="0" smtClean="0">
                <a:latin typeface="Calibri" pitchFamily="34" charset="0"/>
                <a:ea typeface="Calibri" pitchFamily="34" charset="0"/>
                <a:cs typeface="Times New Roman" pitchFamily="18" charset="0"/>
              </a:rPr>
              <a:t>Bearbeitung in 2er-Gruppen mit anschließender </a:t>
            </a:r>
            <a:r>
              <a:rPr lang="de-DE" sz="2000" b="1" dirty="0" smtClean="0">
                <a:latin typeface="Calibri" pitchFamily="34" charset="0"/>
                <a:ea typeface="Calibri" pitchFamily="34" charset="0"/>
                <a:cs typeface="Times New Roman" pitchFamily="18" charset="0"/>
              </a:rPr>
              <a:t>Abgabe (max. 2 A4-Seiten)</a:t>
            </a:r>
            <a:endParaRPr kumimoji="0" lang="de-DE" sz="105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sz="3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05085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Wiederholung</a:t>
            </a:r>
            <a:endParaRPr lang="de-DE" dirty="0"/>
          </a:p>
        </p:txBody>
      </p:sp>
      <p:pic>
        <p:nvPicPr>
          <p:cNvPr id="131076" name="Picture 4" descr="http://wugga.de/Files/Martok/Fraktal/VolcanoFraktal_klein.jpg"/>
          <p:cNvPicPr>
            <a:picLocks noChangeAspect="1" noChangeArrowheads="1"/>
          </p:cNvPicPr>
          <p:nvPr/>
        </p:nvPicPr>
        <p:blipFill>
          <a:blip r:embed="rId3" cstate="print"/>
          <a:srcRect/>
          <a:stretch>
            <a:fillRect/>
          </a:stretch>
        </p:blipFill>
        <p:spPr bwMode="auto">
          <a:xfrm>
            <a:off x="3808902" y="2571744"/>
            <a:ext cx="4906502" cy="3744908"/>
          </a:xfrm>
          <a:prstGeom prst="rect">
            <a:avLst/>
          </a:prstGeom>
          <a:noFill/>
        </p:spPr>
      </p:pic>
      <p:pic>
        <p:nvPicPr>
          <p:cNvPr id="131074" name="Picture 2" descr="http://www.fraktalwelt.de/myhome/images/farn.gif"/>
          <p:cNvPicPr>
            <a:picLocks noChangeAspect="1" noChangeArrowheads="1"/>
          </p:cNvPicPr>
          <p:nvPr/>
        </p:nvPicPr>
        <p:blipFill>
          <a:blip r:embed="rId4" cstate="print"/>
          <a:srcRect/>
          <a:stretch>
            <a:fillRect/>
          </a:stretch>
        </p:blipFill>
        <p:spPr bwMode="auto">
          <a:xfrm>
            <a:off x="428596" y="1643050"/>
            <a:ext cx="4857784" cy="3643338"/>
          </a:xfrm>
          <a:prstGeom prst="rect">
            <a:avLst/>
          </a:prstGeom>
          <a:noFill/>
        </p:spPr>
      </p:pic>
    </p:spTree>
    <p:extLst>
      <p:ext uri="{BB962C8B-B14F-4D97-AF65-F5344CB8AC3E}">
        <p14:creationId xmlns:p14="http://schemas.microsoft.com/office/powerpoint/2010/main" val="116646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Aufwand für Vorlesung &amp; Praktikum</a:t>
            </a:r>
            <a:endParaRPr lang="de-DE" dirty="0"/>
          </a:p>
        </p:txBody>
      </p:sp>
      <p:pic>
        <p:nvPicPr>
          <p:cNvPr id="486403" name="Picture 3"/>
          <p:cNvPicPr>
            <a:picLocks noChangeAspect="1" noChangeArrowheads="1"/>
          </p:cNvPicPr>
          <p:nvPr/>
        </p:nvPicPr>
        <p:blipFill>
          <a:blip r:embed="rId3" cstate="print"/>
          <a:srcRect/>
          <a:stretch>
            <a:fillRect/>
          </a:stretch>
        </p:blipFill>
        <p:spPr bwMode="auto">
          <a:xfrm>
            <a:off x="500034" y="2071678"/>
            <a:ext cx="7865700" cy="571504"/>
          </a:xfrm>
          <a:prstGeom prst="rect">
            <a:avLst/>
          </a:prstGeom>
          <a:noFill/>
          <a:ln w="9525">
            <a:noFill/>
            <a:miter lim="800000"/>
            <a:headEnd/>
            <a:tailEnd/>
          </a:ln>
          <a:effectLst/>
        </p:spPr>
      </p:pic>
      <p:sp>
        <p:nvSpPr>
          <p:cNvPr id="18" name="Geschweifte Klammer rechts 17"/>
          <p:cNvSpPr/>
          <p:nvPr/>
        </p:nvSpPr>
        <p:spPr bwMode="auto">
          <a:xfrm rot="5400000">
            <a:off x="859490" y="2464587"/>
            <a:ext cx="142876" cy="642942"/>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19" name="Geschweifte Klammer rechts 18"/>
          <p:cNvSpPr/>
          <p:nvPr/>
        </p:nvSpPr>
        <p:spPr bwMode="auto">
          <a:xfrm rot="5400000">
            <a:off x="2179101" y="2570619"/>
            <a:ext cx="177195" cy="2036834"/>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20" name="Geschweifte Klammer rechts 19"/>
          <p:cNvSpPr/>
          <p:nvPr/>
        </p:nvSpPr>
        <p:spPr bwMode="auto">
          <a:xfrm rot="5400000">
            <a:off x="5679289" y="1779064"/>
            <a:ext cx="142876" cy="4929222"/>
          </a:xfrm>
          <a:prstGeom prst="rightBrace">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21" name="Rechteck 20"/>
          <p:cNvSpPr/>
          <p:nvPr/>
        </p:nvSpPr>
        <p:spPr>
          <a:xfrm>
            <a:off x="3286116" y="4315113"/>
            <a:ext cx="5246324" cy="1588127"/>
          </a:xfrm>
          <a:prstGeom prst="rect">
            <a:avLst/>
          </a:prstGeom>
        </p:spPr>
        <p:txBody>
          <a:bodyPr wrap="square">
            <a:spAutoFit/>
          </a:bodyPr>
          <a:lstStyle/>
          <a:p>
            <a:pPr marL="342900" lvl="0" indent="-342900" algn="l">
              <a:spcBef>
                <a:spcPct val="20000"/>
              </a:spcBef>
              <a:buSzPct val="70000"/>
            </a:pPr>
            <a:r>
              <a:rPr lang="de-DE" sz="1600" kern="0" dirty="0" smtClean="0">
                <a:solidFill>
                  <a:schemeClr val="accent2">
                    <a:lumMod val="75000"/>
                  </a:schemeClr>
                </a:solidFill>
                <a:latin typeface="Arial"/>
              </a:rPr>
              <a:t>Eigenstudium (132 h)</a:t>
            </a:r>
          </a:p>
          <a:p>
            <a:pPr marL="742950" lvl="1" indent="-285750" algn="l">
              <a:spcBef>
                <a:spcPct val="20000"/>
              </a:spcBef>
              <a:buSzPct val="65000"/>
            </a:pPr>
            <a:r>
              <a:rPr lang="de-DE" sz="1400" kern="0" dirty="0" smtClean="0">
                <a:solidFill>
                  <a:schemeClr val="accent2">
                    <a:lumMod val="75000"/>
                  </a:schemeClr>
                </a:solidFill>
                <a:latin typeface="Arial"/>
              </a:rPr>
              <a:t>Vor-/Nachbereitung Vorlesung</a:t>
            </a:r>
          </a:p>
          <a:p>
            <a:pPr marL="742950" lvl="1" indent="-285750" algn="l">
              <a:spcBef>
                <a:spcPct val="20000"/>
              </a:spcBef>
              <a:buSzPct val="65000"/>
            </a:pPr>
            <a:r>
              <a:rPr lang="de-DE" sz="1400" kern="0" dirty="0" smtClean="0">
                <a:solidFill>
                  <a:schemeClr val="accent2">
                    <a:lumMod val="75000"/>
                  </a:schemeClr>
                </a:solidFill>
                <a:latin typeface="Arial"/>
              </a:rPr>
              <a:t>Lösung der Praktikumsaufgaben</a:t>
            </a:r>
          </a:p>
          <a:p>
            <a:pPr marL="742950" lvl="1" indent="-285750" algn="l">
              <a:spcBef>
                <a:spcPct val="20000"/>
              </a:spcBef>
              <a:buSzPct val="65000"/>
            </a:pPr>
            <a:r>
              <a:rPr lang="de-DE" sz="1400" kern="0" dirty="0" smtClean="0">
                <a:solidFill>
                  <a:schemeClr val="accent2">
                    <a:lumMod val="75000"/>
                  </a:schemeClr>
                </a:solidFill>
                <a:latin typeface="Arial"/>
              </a:rPr>
              <a:t>zusätzliches Literaturstudium</a:t>
            </a:r>
            <a:endParaRPr lang="de-DE" sz="1400" kern="0" dirty="0">
              <a:solidFill>
                <a:schemeClr val="accent2">
                  <a:lumMod val="75000"/>
                </a:schemeClr>
              </a:solidFill>
              <a:latin typeface="Arial"/>
            </a:endParaRPr>
          </a:p>
          <a:p>
            <a:pPr marL="285750" indent="-285750" algn="l">
              <a:spcBef>
                <a:spcPct val="20000"/>
              </a:spcBef>
              <a:buSzPct val="65000"/>
            </a:pPr>
            <a:r>
              <a:rPr lang="de-DE" sz="1400" kern="0" dirty="0" smtClean="0">
                <a:solidFill>
                  <a:schemeClr val="accent2">
                    <a:lumMod val="75000"/>
                  </a:schemeClr>
                </a:solidFill>
                <a:latin typeface="Arial"/>
              </a:rPr>
              <a:t>= 11 volle Stunden Eigenanteil pro Woche</a:t>
            </a:r>
            <a:br>
              <a:rPr lang="de-DE" sz="1400" kern="0" dirty="0" smtClean="0">
                <a:solidFill>
                  <a:schemeClr val="accent2">
                    <a:lumMod val="75000"/>
                  </a:schemeClr>
                </a:solidFill>
                <a:latin typeface="Arial"/>
              </a:rPr>
            </a:br>
            <a:r>
              <a:rPr lang="de-DE" sz="1400" kern="0" dirty="0" smtClean="0">
                <a:solidFill>
                  <a:schemeClr val="accent2">
                    <a:lumMod val="75000"/>
                  </a:schemeClr>
                </a:solidFill>
                <a:latin typeface="Arial"/>
              </a:rPr>
              <a:t>(mit 12 Unterrichtswochen gerechnet)</a:t>
            </a:r>
          </a:p>
        </p:txBody>
      </p:sp>
      <p:sp>
        <p:nvSpPr>
          <p:cNvPr id="22" name="Rechteck 21"/>
          <p:cNvSpPr/>
          <p:nvPr/>
        </p:nvSpPr>
        <p:spPr>
          <a:xfrm>
            <a:off x="971600" y="3677633"/>
            <a:ext cx="2773616" cy="338554"/>
          </a:xfrm>
          <a:prstGeom prst="rect">
            <a:avLst/>
          </a:prstGeom>
        </p:spPr>
        <p:txBody>
          <a:bodyPr wrap="none">
            <a:spAutoFit/>
          </a:bodyPr>
          <a:lstStyle/>
          <a:p>
            <a:r>
              <a:rPr lang="de-DE" sz="1600" kern="0" dirty="0" smtClean="0">
                <a:solidFill>
                  <a:schemeClr val="bg2">
                    <a:lumMod val="75000"/>
                  </a:schemeClr>
                </a:solidFill>
                <a:latin typeface="Arial"/>
              </a:rPr>
              <a:t>12 Vorlesungstermine (36 h)</a:t>
            </a:r>
            <a:endParaRPr lang="de-DE" sz="800" dirty="0">
              <a:solidFill>
                <a:schemeClr val="bg2">
                  <a:lumMod val="75000"/>
                </a:schemeClr>
              </a:solidFill>
            </a:endParaRPr>
          </a:p>
        </p:txBody>
      </p:sp>
      <p:sp>
        <p:nvSpPr>
          <p:cNvPr id="23" name="Rechteck 22"/>
          <p:cNvSpPr/>
          <p:nvPr/>
        </p:nvSpPr>
        <p:spPr>
          <a:xfrm>
            <a:off x="611560" y="2924944"/>
            <a:ext cx="2647680" cy="338554"/>
          </a:xfrm>
          <a:prstGeom prst="rect">
            <a:avLst/>
          </a:prstGeom>
        </p:spPr>
        <p:txBody>
          <a:bodyPr wrap="none">
            <a:spAutoFit/>
          </a:bodyPr>
          <a:lstStyle/>
          <a:p>
            <a:r>
              <a:rPr lang="de-DE" sz="1600" kern="0" dirty="0" smtClean="0">
                <a:solidFill>
                  <a:schemeClr val="accent1">
                    <a:lumMod val="50000"/>
                  </a:schemeClr>
                </a:solidFill>
                <a:latin typeface="Arial"/>
              </a:rPr>
              <a:t>4 Praktikumstermine (12 h) </a:t>
            </a:r>
            <a:endParaRPr lang="de-DE" sz="800" dirty="0">
              <a:solidFill>
                <a:schemeClr val="accent1">
                  <a:lumMod val="50000"/>
                </a:schemeClr>
              </a:solidFill>
            </a:endParaRPr>
          </a:p>
        </p:txBody>
      </p:sp>
      <p:cxnSp>
        <p:nvCxnSpPr>
          <p:cNvPr id="27" name="Gerade Verbindung 26"/>
          <p:cNvCxnSpPr/>
          <p:nvPr/>
        </p:nvCxnSpPr>
        <p:spPr bwMode="auto">
          <a:xfrm rot="5400000">
            <a:off x="766658" y="3001753"/>
            <a:ext cx="986861" cy="0"/>
          </a:xfrm>
          <a:prstGeom prst="line">
            <a:avLst/>
          </a:prstGeom>
          <a:solidFill>
            <a:schemeClr val="accent1"/>
          </a:solidFill>
          <a:ln w="9525" cap="flat" cmpd="sng" algn="ctr">
            <a:solidFill>
              <a:schemeClr val="bg1">
                <a:lumMod val="75000"/>
              </a:schemeClr>
            </a:solidFill>
            <a:prstDash val="dash"/>
            <a:round/>
            <a:headEnd type="none" w="med" len="med"/>
            <a:tailEnd type="none" w="med" len="med"/>
          </a:ln>
          <a:effectLst/>
        </p:spPr>
      </p:cxnSp>
      <p:cxnSp>
        <p:nvCxnSpPr>
          <p:cNvPr id="28" name="Gerade Verbindung 27"/>
          <p:cNvCxnSpPr>
            <a:endCxn id="20" idx="2"/>
          </p:cNvCxnSpPr>
          <p:nvPr/>
        </p:nvCxnSpPr>
        <p:spPr bwMode="auto">
          <a:xfrm rot="5400000">
            <a:off x="2450151" y="3336271"/>
            <a:ext cx="1671931" cy="0"/>
          </a:xfrm>
          <a:prstGeom prst="line">
            <a:avLst/>
          </a:prstGeom>
          <a:solidFill>
            <a:schemeClr val="accent1"/>
          </a:solidFill>
          <a:ln w="9525" cap="flat" cmpd="sng" algn="ctr">
            <a:solidFill>
              <a:schemeClr val="bg1">
                <a:lumMod val="75000"/>
              </a:schemeClr>
            </a:solidFill>
            <a:prstDash val="dash"/>
            <a:round/>
            <a:headEnd type="none" w="med" len="med"/>
            <a:tailEnd type="none" w="med" len="med"/>
          </a:ln>
          <a:effectLst/>
        </p:spPr>
      </p:cxnSp>
      <p:cxnSp>
        <p:nvCxnSpPr>
          <p:cNvPr id="30" name="Gerade Verbindung 29"/>
          <p:cNvCxnSpPr/>
          <p:nvPr/>
        </p:nvCxnSpPr>
        <p:spPr bwMode="auto">
          <a:xfrm rot="5400000">
            <a:off x="7404787" y="3331049"/>
            <a:ext cx="1671931" cy="0"/>
          </a:xfrm>
          <a:prstGeom prst="line">
            <a:avLst/>
          </a:prstGeom>
          <a:solidFill>
            <a:schemeClr val="accent1"/>
          </a:solidFill>
          <a:ln w="9525" cap="flat" cmpd="sng" algn="ctr">
            <a:solidFill>
              <a:schemeClr val="bg1">
                <a:lumMod val="75000"/>
              </a:schemeClr>
            </a:solidFill>
            <a:prstDash val="dash"/>
            <a:round/>
            <a:headEnd type="none" w="med" len="med"/>
            <a:tailEnd type="none" w="med" len="med"/>
          </a:ln>
          <a:effectLst/>
        </p:spPr>
      </p:cxnSp>
      <p:sp>
        <p:nvSpPr>
          <p:cNvPr id="13" name="Rechteck 12"/>
          <p:cNvSpPr/>
          <p:nvPr/>
        </p:nvSpPr>
        <p:spPr>
          <a:xfrm>
            <a:off x="248318" y="5929330"/>
            <a:ext cx="1537600" cy="369332"/>
          </a:xfrm>
          <a:prstGeom prst="rect">
            <a:avLst/>
          </a:prstGeom>
        </p:spPr>
        <p:txBody>
          <a:bodyPr wrap="none">
            <a:spAutoFit/>
          </a:bodyPr>
          <a:lstStyle/>
          <a:p>
            <a:r>
              <a:rPr lang="de-DE" sz="1800" kern="0" dirty="0" smtClean="0">
                <a:solidFill>
                  <a:schemeClr val="bg1">
                    <a:lumMod val="65000"/>
                  </a:schemeClr>
                </a:solidFill>
                <a:latin typeface="Arial"/>
              </a:rPr>
              <a:t>6 CP = 180 h</a:t>
            </a:r>
            <a:endParaRPr lang="de-DE" sz="1800" dirty="0">
              <a:solidFill>
                <a:schemeClr val="bg1">
                  <a:lumMod val="65000"/>
                </a:schemeClr>
              </a:solidFill>
            </a:endParaRPr>
          </a:p>
        </p:txBody>
      </p:sp>
    </p:spTree>
    <p:extLst>
      <p:ext uri="{BB962C8B-B14F-4D97-AF65-F5344CB8AC3E}">
        <p14:creationId xmlns:p14="http://schemas.microsoft.com/office/powerpoint/2010/main" val="3773009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ildschirmfoto 2013-03-28 um 08.43.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9144000" cy="5173100"/>
          </a:xfrm>
          <a:prstGeom prst="rect">
            <a:avLst/>
          </a:prstGeom>
        </p:spPr>
      </p:pic>
    </p:spTree>
    <p:extLst>
      <p:ext uri="{BB962C8B-B14F-4D97-AF65-F5344CB8AC3E}">
        <p14:creationId xmlns:p14="http://schemas.microsoft.com/office/powerpoint/2010/main" val="20126642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2803201309141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563"/>
            <a:ext cx="9144000" cy="6525813"/>
          </a:xfrm>
          <a:prstGeom prst="rect">
            <a:avLst/>
          </a:prstGeom>
        </p:spPr>
      </p:pic>
    </p:spTree>
    <p:extLst>
      <p:ext uri="{BB962C8B-B14F-4D97-AF65-F5344CB8AC3E}">
        <p14:creationId xmlns:p14="http://schemas.microsoft.com/office/powerpoint/2010/main" val="344620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Bildschirmfoto 2013-03-28 um 08.4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3172"/>
            <a:ext cx="8735518" cy="6858000"/>
          </a:xfrm>
          <a:prstGeom prst="rect">
            <a:avLst/>
          </a:prstGeom>
        </p:spPr>
      </p:pic>
    </p:spTree>
    <p:extLst>
      <p:ext uri="{BB962C8B-B14F-4D97-AF65-F5344CB8AC3E}">
        <p14:creationId xmlns:p14="http://schemas.microsoft.com/office/powerpoint/2010/main" val="20095930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28032013091258_001.jpg"/>
          <p:cNvPicPr>
            <a:picLocks noChangeAspect="1"/>
          </p:cNvPicPr>
          <p:nvPr/>
        </p:nvPicPr>
        <p:blipFill rotWithShape="1">
          <a:blip r:embed="rId3" cstate="print">
            <a:extLst>
              <a:ext uri="{28A0092B-C50C-407E-A947-70E740481C1C}">
                <a14:useLocalDpi xmlns:a14="http://schemas.microsoft.com/office/drawing/2010/main" val="0"/>
              </a:ext>
            </a:extLst>
          </a:blip>
          <a:srcRect r="14959" b="39813"/>
          <a:stretch/>
        </p:blipFill>
        <p:spPr>
          <a:xfrm>
            <a:off x="179512" y="764704"/>
            <a:ext cx="8879533" cy="4464496"/>
          </a:xfrm>
          <a:prstGeom prst="rect">
            <a:avLst/>
          </a:prstGeom>
        </p:spPr>
      </p:pic>
    </p:spTree>
    <p:extLst>
      <p:ext uri="{BB962C8B-B14F-4D97-AF65-F5344CB8AC3E}">
        <p14:creationId xmlns:p14="http://schemas.microsoft.com/office/powerpoint/2010/main" val="119104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stretch>
            <a:fillRect/>
          </a:stretch>
        </p:blipFill>
        <p:spPr>
          <a:xfrm>
            <a:off x="1115616" y="188640"/>
            <a:ext cx="7028942" cy="6525344"/>
          </a:xfrm>
          <a:prstGeom prst="rect">
            <a:avLst/>
          </a:prstGeom>
        </p:spPr>
      </p:pic>
    </p:spTree>
    <p:extLst>
      <p:ext uri="{BB962C8B-B14F-4D97-AF65-F5344CB8AC3E}">
        <p14:creationId xmlns:p14="http://schemas.microsoft.com/office/powerpoint/2010/main" val="3327991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28032013091258.jpg"/>
          <p:cNvPicPr>
            <a:picLocks noChangeAspect="1"/>
          </p:cNvPicPr>
          <p:nvPr/>
        </p:nvPicPr>
        <p:blipFill rotWithShape="1">
          <a:blip r:embed="rId3" cstate="print">
            <a:extLst>
              <a:ext uri="{28A0092B-C50C-407E-A947-70E740481C1C}">
                <a14:useLocalDpi xmlns:a14="http://schemas.microsoft.com/office/drawing/2010/main" val="0"/>
              </a:ext>
            </a:extLst>
          </a:blip>
          <a:srcRect t="10519" b="25710"/>
          <a:stretch/>
        </p:blipFill>
        <p:spPr>
          <a:xfrm>
            <a:off x="1331640" y="332656"/>
            <a:ext cx="6696744" cy="5987074"/>
          </a:xfrm>
          <a:prstGeom prst="rect">
            <a:avLst/>
          </a:prstGeom>
        </p:spPr>
      </p:pic>
    </p:spTree>
    <p:extLst>
      <p:ext uri="{BB962C8B-B14F-4D97-AF65-F5344CB8AC3E}">
        <p14:creationId xmlns:p14="http://schemas.microsoft.com/office/powerpoint/2010/main" val="109264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Praktikum</a:t>
            </a:r>
            <a:endParaRPr lang="de-DE" dirty="0"/>
          </a:p>
        </p:txBody>
      </p:sp>
      <p:sp>
        <p:nvSpPr>
          <p:cNvPr id="3" name="Inhaltsplatzhalter 2"/>
          <p:cNvSpPr>
            <a:spLocks noGrp="1"/>
          </p:cNvSpPr>
          <p:nvPr>
            <p:ph idx="1"/>
          </p:nvPr>
        </p:nvSpPr>
        <p:spPr/>
        <p:txBody>
          <a:bodyPr/>
          <a:lstStyle/>
          <a:p>
            <a:r>
              <a:rPr lang="de-DE" dirty="0" smtClean="0"/>
              <a:t>Raumänderung; nun bis auf Weiteres im 1101c</a:t>
            </a:r>
          </a:p>
        </p:txBody>
      </p:sp>
    </p:spTree>
    <p:extLst>
      <p:ext uri="{BB962C8B-B14F-4D97-AF65-F5344CB8AC3E}">
        <p14:creationId xmlns:p14="http://schemas.microsoft.com/office/powerpoint/2010/main" val="22081701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2971800"/>
            <a:ext cx="8458200" cy="457200"/>
          </a:xfrm>
        </p:spPr>
        <p:txBody>
          <a:bodyPr/>
          <a:lstStyle/>
          <a:p>
            <a:r>
              <a:rPr lang="de-DE" dirty="0" smtClean="0"/>
              <a:t>Architektur in Aktion</a:t>
            </a:r>
            <a:endParaRPr lang="de-DE"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Gruppenübung</a:t>
            </a:r>
            <a:endParaRPr lang="de-DE" dirty="0"/>
          </a:p>
        </p:txBody>
      </p:sp>
      <p:grpSp>
        <p:nvGrpSpPr>
          <p:cNvPr id="3" name="Gruppieren 8"/>
          <p:cNvGrpSpPr/>
          <p:nvPr/>
        </p:nvGrpSpPr>
        <p:grpSpPr>
          <a:xfrm>
            <a:off x="6516216" y="3532947"/>
            <a:ext cx="1800200" cy="2587243"/>
            <a:chOff x="5786446" y="3786190"/>
            <a:chExt cx="1101690" cy="1583346"/>
          </a:xfrm>
        </p:grpSpPr>
        <p:pic>
          <p:nvPicPr>
            <p:cNvPr id="472066" name="Picture 2" descr="C:\Users\sarstedt\AppData\Local\Microsoft\Windows\Temporary Internet Files\Content.IE5\TO57A122\MPj04309590000[1].jpg"/>
            <p:cNvPicPr>
              <a:picLocks noChangeAspect="1" noChangeArrowheads="1"/>
            </p:cNvPicPr>
            <p:nvPr/>
          </p:nvPicPr>
          <p:blipFill>
            <a:blip r:embed="rId3" cstate="print"/>
            <a:srcRect/>
            <a:stretch>
              <a:fillRect/>
            </a:stretch>
          </p:blipFill>
          <p:spPr bwMode="auto">
            <a:xfrm>
              <a:off x="5786446" y="3786190"/>
              <a:ext cx="1101690" cy="1500174"/>
            </a:xfrm>
            <a:prstGeom prst="rect">
              <a:avLst/>
            </a:prstGeom>
            <a:noFill/>
          </p:spPr>
        </p:pic>
        <p:sp>
          <p:nvSpPr>
            <p:cNvPr id="8" name="Rechteck 7"/>
            <p:cNvSpPr/>
            <p:nvPr/>
          </p:nvSpPr>
          <p:spPr>
            <a:xfrm>
              <a:off x="5915463" y="5143511"/>
              <a:ext cx="811491" cy="226025"/>
            </a:xfrm>
            <a:prstGeom prst="rect">
              <a:avLst/>
            </a:prstGeom>
          </p:spPr>
          <p:txBody>
            <a:bodyPr wrap="none">
              <a:spAutoFit/>
            </a:bodyPr>
            <a:lstStyle/>
            <a:p>
              <a:r>
                <a:rPr lang="de-DE" sz="1800" dirty="0" smtClean="0"/>
                <a:t>15 Minuten</a:t>
              </a:r>
              <a:endParaRPr lang="de-DE" sz="1800" dirty="0"/>
            </a:p>
          </p:txBody>
        </p:sp>
      </p:grpSp>
      <p:pic>
        <p:nvPicPr>
          <p:cNvPr id="10" name="Picture 3" descr="C:\Users\sarstedt\AppData\Local\Microsoft\Windows\Temporary Internet Files\Content.IE5\TO57A122\MCj04349290000[1].png"/>
          <p:cNvPicPr>
            <a:picLocks noChangeAspect="1" noChangeArrowheads="1"/>
          </p:cNvPicPr>
          <p:nvPr/>
        </p:nvPicPr>
        <p:blipFill>
          <a:blip r:embed="rId4" cstate="print"/>
          <a:srcRect/>
          <a:stretch>
            <a:fillRect/>
          </a:stretch>
        </p:blipFill>
        <p:spPr bwMode="auto">
          <a:xfrm>
            <a:off x="2600552" y="928670"/>
            <a:ext cx="757002" cy="757002"/>
          </a:xfrm>
          <a:prstGeom prst="rect">
            <a:avLst/>
          </a:prstGeom>
          <a:noFill/>
        </p:spPr>
      </p:pic>
      <p:sp>
        <p:nvSpPr>
          <p:cNvPr id="472067" name="Rectangle 3"/>
          <p:cNvSpPr>
            <a:spLocks noChangeArrowheads="1"/>
          </p:cNvSpPr>
          <p:nvPr/>
        </p:nvSpPr>
        <p:spPr bwMode="auto">
          <a:xfrm>
            <a:off x="428596" y="1643050"/>
            <a:ext cx="8286808" cy="4714908"/>
          </a:xfrm>
          <a:prstGeom prst="rect">
            <a:avLst/>
          </a:prstGeom>
          <a:noFill/>
          <a:ln w="9525">
            <a:noFill/>
            <a:miter lim="800000"/>
            <a:headEnd/>
            <a:tailEnd/>
          </a:ln>
          <a:effectLst/>
        </p:spPr>
        <p:txBody>
          <a:bodyPr vert="horz" wrap="square" lIns="91440" tIns="304704" rIns="91440" bIns="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2800"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rPr>
              <a:t>Architektur</a:t>
            </a:r>
          </a:p>
          <a:p>
            <a:pPr marL="0" marR="0" lvl="0" indent="0" algn="l" defTabSz="914400" rtl="0" eaLnBrk="0" fontAlgn="base" latinLnBrk="0" hangingPunct="0">
              <a:lnSpc>
                <a:spcPct val="100000"/>
              </a:lnSpc>
              <a:spcBef>
                <a:spcPct val="0"/>
              </a:spcBef>
              <a:spcAft>
                <a:spcPct val="0"/>
              </a:spcAft>
              <a:buClrTx/>
              <a:buSzTx/>
              <a:buFontTx/>
              <a:buNone/>
              <a:tabLst/>
            </a:pPr>
            <a:r>
              <a:rPr lang="de-DE" sz="2000" dirty="0" smtClean="0">
                <a:latin typeface="Calibri" pitchFamily="34" charset="0"/>
                <a:ea typeface="Calibri" pitchFamily="34" charset="0"/>
                <a:cs typeface="Times New Roman" pitchFamily="18" charset="0"/>
              </a:rPr>
              <a:t>Beschreiben Sie die Architektur des World Wide Web (WWW)!</a:t>
            </a:r>
            <a:endParaRPr kumimoji="0" lang="de-DE"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sz="36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hteck 10"/>
          <p:cNvSpPr/>
          <p:nvPr/>
        </p:nvSpPr>
        <p:spPr>
          <a:xfrm>
            <a:off x="4684687" y="5733256"/>
            <a:ext cx="1759521" cy="400110"/>
          </a:xfrm>
          <a:prstGeom prst="rect">
            <a:avLst/>
          </a:prstGeom>
        </p:spPr>
        <p:txBody>
          <a:bodyPr wrap="none">
            <a:spAutoFit/>
          </a:bodyPr>
          <a:lstStyle/>
          <a:p>
            <a:r>
              <a:rPr lang="de-DE" sz="2000" dirty="0" smtClean="0">
                <a:latin typeface="Calibri" pitchFamily="34" charset="0"/>
                <a:cs typeface="Times New Roman" pitchFamily="18" charset="0"/>
              </a:rPr>
              <a:t>Zweiergruppen</a:t>
            </a:r>
            <a:endParaRPr lang="de-DE" sz="2000" dirty="0"/>
          </a:p>
        </p:txBody>
      </p:sp>
      <p:pic>
        <p:nvPicPr>
          <p:cNvPr id="12" name="Picture 3" descr="C:\Users\sarstedt\AppData\Local\Microsoft\Windows\Temporary Internet Files\Content.IE5\WKAOCU49\MCj04339250000[1].png"/>
          <p:cNvPicPr>
            <a:picLocks noChangeAspect="1" noChangeArrowheads="1"/>
          </p:cNvPicPr>
          <p:nvPr/>
        </p:nvPicPr>
        <p:blipFill>
          <a:blip r:embed="rId5" cstate="print"/>
          <a:srcRect/>
          <a:stretch>
            <a:fillRect/>
          </a:stretch>
        </p:blipFill>
        <p:spPr bwMode="auto">
          <a:xfrm>
            <a:off x="4864387" y="4221088"/>
            <a:ext cx="1512168" cy="151216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de-DE" dirty="0" smtClean="0"/>
              <a:t>Fallbeispiel 1: Das WWW</a:t>
            </a:r>
          </a:p>
        </p:txBody>
      </p:sp>
      <p:pic>
        <p:nvPicPr>
          <p:cNvPr id="25605" name="Picture 4" descr="Fig 1-1"/>
          <p:cNvPicPr>
            <a:picLocks noChangeAspect="1" noChangeArrowheads="1"/>
          </p:cNvPicPr>
          <p:nvPr/>
        </p:nvPicPr>
        <p:blipFill>
          <a:blip r:embed="rId3" cstate="print"/>
          <a:srcRect/>
          <a:stretch>
            <a:fillRect/>
          </a:stretch>
        </p:blipFill>
        <p:spPr bwMode="auto">
          <a:xfrm>
            <a:off x="2267744" y="1700808"/>
            <a:ext cx="4786313" cy="4271963"/>
          </a:xfrm>
          <a:prstGeom prst="rect">
            <a:avLst/>
          </a:prstGeom>
          <a:noFill/>
          <a:ln w="9525">
            <a:noFill/>
            <a:miter lim="800000"/>
            <a:headEnd/>
            <a:tailEnd/>
          </a:ln>
        </p:spPr>
      </p:pic>
      <p:sp>
        <p:nvSpPr>
          <p:cNvPr id="8" name="Rechteck 7"/>
          <p:cNvSpPr/>
          <p:nvPr/>
        </p:nvSpPr>
        <p:spPr>
          <a:xfrm>
            <a:off x="2555776" y="5949280"/>
            <a:ext cx="893193" cy="246221"/>
          </a:xfrm>
          <a:prstGeom prst="rect">
            <a:avLst/>
          </a:prstGeom>
        </p:spPr>
        <p:txBody>
          <a:bodyPr wrap="none">
            <a:spAutoFit/>
          </a:bodyPr>
          <a:lstStyle/>
          <a:p>
            <a:r>
              <a:rPr lang="de-DE" dirty="0" smtClean="0">
                <a:solidFill>
                  <a:schemeClr val="bg1">
                    <a:lumMod val="65000"/>
                  </a:schemeClr>
                </a:solidFill>
              </a:rPr>
              <a:t>[Taylor2010]</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Praktikum – </a:t>
            </a:r>
            <a:r>
              <a:rPr lang="de-DE" dirty="0" smtClean="0">
                <a:solidFill>
                  <a:srgbClr val="0070C0"/>
                </a:solidFill>
              </a:rPr>
              <a:t>Regeln</a:t>
            </a:r>
            <a:endParaRPr lang="de-DE" dirty="0"/>
          </a:p>
        </p:txBody>
      </p:sp>
      <p:sp>
        <p:nvSpPr>
          <p:cNvPr id="3" name="Inhaltsplatzhalter 2"/>
          <p:cNvSpPr>
            <a:spLocks noGrp="1"/>
          </p:cNvSpPr>
          <p:nvPr>
            <p:ph idx="1"/>
          </p:nvPr>
        </p:nvSpPr>
        <p:spPr>
          <a:xfrm>
            <a:off x="304800" y="1752600"/>
            <a:ext cx="8659688" cy="4629150"/>
          </a:xfrm>
        </p:spPr>
        <p:txBody>
          <a:bodyPr/>
          <a:lstStyle/>
          <a:p>
            <a:r>
              <a:rPr lang="de-DE" sz="1600" dirty="0" smtClean="0"/>
              <a:t>Bilden </a:t>
            </a:r>
            <a:r>
              <a:rPr lang="de-DE" sz="1600" dirty="0"/>
              <a:t>Sie schnellstmöglich Ihr Team </a:t>
            </a:r>
            <a:r>
              <a:rPr lang="de-DE" sz="1600" dirty="0" smtClean="0"/>
              <a:t>(bestehend aus genau 3 Personen</a:t>
            </a:r>
            <a:r>
              <a:rPr lang="de-DE" sz="1600" dirty="0"/>
              <a:t>) und bereiten Sie die Praktikumsaufgabe vor. Hilfreich zur Teamfindung ist das </a:t>
            </a:r>
            <a:r>
              <a:rPr lang="de-DE" sz="1600" dirty="0" err="1" smtClean="0"/>
              <a:t>emil</a:t>
            </a:r>
            <a:r>
              <a:rPr lang="de-DE" sz="1600" dirty="0" smtClean="0"/>
              <a:t>-</a:t>
            </a:r>
            <a:r>
              <a:rPr lang="de-DE" sz="1600" dirty="0"/>
              <a:t>Forum. Das erste Praktikum findet in der KW </a:t>
            </a:r>
            <a:r>
              <a:rPr lang="de-DE" sz="1600" dirty="0" smtClean="0"/>
              <a:t>41 </a:t>
            </a:r>
            <a:r>
              <a:rPr lang="de-DE" sz="1600" dirty="0"/>
              <a:t>statt.</a:t>
            </a:r>
          </a:p>
          <a:p>
            <a:r>
              <a:rPr lang="de-DE" sz="1600" dirty="0" smtClean="0"/>
              <a:t>Während </a:t>
            </a:r>
            <a:r>
              <a:rPr lang="de-DE" sz="1600" dirty="0"/>
              <a:t>des Praktikums erfolgen nur die </a:t>
            </a:r>
            <a:r>
              <a:rPr lang="de-DE" sz="1600" dirty="0">
                <a:solidFill>
                  <a:srgbClr val="0066CC"/>
                </a:solidFill>
              </a:rPr>
              <a:t>Ergebnispräsentationen </a:t>
            </a:r>
            <a:r>
              <a:rPr lang="de-DE" sz="1600" dirty="0"/>
              <a:t>(20-25 Minuten pro Team + Diskussionen), eine Bearbeitung der Aufgaben findet dort nicht statt!</a:t>
            </a:r>
          </a:p>
          <a:p>
            <a:r>
              <a:rPr lang="de-DE" sz="1600" dirty="0"/>
              <a:t>Insbesondere erwarten wir eine </a:t>
            </a:r>
            <a:r>
              <a:rPr lang="de-DE" sz="1600" dirty="0">
                <a:solidFill>
                  <a:srgbClr val="0066CC"/>
                </a:solidFill>
              </a:rPr>
              <a:t>aktive Teilnahme während des Praktikums auch von den Zuhörern</a:t>
            </a:r>
            <a:r>
              <a:rPr lang="de-DE" sz="1600" dirty="0"/>
              <a:t> (=Diskussion, Fragen, ...); alle Laptops </a:t>
            </a:r>
            <a:r>
              <a:rPr lang="de-DE" sz="1600" dirty="0" smtClean="0"/>
              <a:t>der Zuhörer bleiben </a:t>
            </a:r>
            <a:r>
              <a:rPr lang="de-DE" sz="1600" dirty="0"/>
              <a:t>während des Praktikums </a:t>
            </a:r>
            <a:r>
              <a:rPr lang="de-DE" sz="1600" dirty="0">
                <a:solidFill>
                  <a:srgbClr val="0066CC"/>
                </a:solidFill>
              </a:rPr>
              <a:t>geschlossen</a:t>
            </a:r>
            <a:r>
              <a:rPr lang="de-DE" sz="1600" dirty="0"/>
              <a:t>.</a:t>
            </a:r>
          </a:p>
          <a:p>
            <a:r>
              <a:rPr lang="de-DE" sz="1600" dirty="0"/>
              <a:t>Eine (Teil-)</a:t>
            </a:r>
            <a:r>
              <a:rPr lang="de-DE" sz="1600" dirty="0">
                <a:solidFill>
                  <a:srgbClr val="0066CC"/>
                </a:solidFill>
              </a:rPr>
              <a:t>Implementierung </a:t>
            </a:r>
            <a:r>
              <a:rPr lang="de-DE" sz="1600" dirty="0"/>
              <a:t>in </a:t>
            </a:r>
            <a:r>
              <a:rPr lang="de-DE" sz="1600" dirty="0" smtClean="0"/>
              <a:t>Java, C# oder C++ (</a:t>
            </a:r>
            <a:r>
              <a:rPr lang="de-DE" sz="1600" dirty="0"/>
              <a:t>nur diese </a:t>
            </a:r>
            <a:r>
              <a:rPr lang="de-DE" sz="1600" dirty="0" smtClean="0"/>
              <a:t>Sprachen </a:t>
            </a:r>
            <a:r>
              <a:rPr lang="de-DE" sz="1600" dirty="0"/>
              <a:t>sind zulässig!) inklusive </a:t>
            </a:r>
            <a:r>
              <a:rPr lang="de-DE" sz="1600" dirty="0">
                <a:solidFill>
                  <a:srgbClr val="0066CC"/>
                </a:solidFill>
              </a:rPr>
              <a:t>Live-Demonstration </a:t>
            </a:r>
            <a:r>
              <a:rPr lang="de-DE" sz="1600" dirty="0"/>
              <a:t>gehört ebenfalls zu jeder </a:t>
            </a:r>
            <a:r>
              <a:rPr lang="de-DE" sz="1600" dirty="0" smtClean="0"/>
              <a:t>Praktikumsaufgabe.</a:t>
            </a:r>
            <a:endParaRPr lang="de-DE" sz="1600" dirty="0"/>
          </a:p>
          <a:p>
            <a:r>
              <a:rPr lang="de-DE" sz="1600" dirty="0"/>
              <a:t>Stellen Sie vor dem </a:t>
            </a:r>
            <a:r>
              <a:rPr lang="de-DE" sz="1600" dirty="0" smtClean="0"/>
              <a:t>Praktikumstermin </a:t>
            </a:r>
            <a:r>
              <a:rPr lang="de-DE" sz="1600" dirty="0"/>
              <a:t>sicher, dass Ihre Live-Demonstration ohne Verzögerungen </a:t>
            </a:r>
            <a:r>
              <a:rPr lang="de-DE" sz="1600" dirty="0" smtClean="0">
                <a:solidFill>
                  <a:srgbClr val="0066CC"/>
                </a:solidFill>
              </a:rPr>
              <a:t>funktioniert</a:t>
            </a:r>
            <a:r>
              <a:rPr lang="de-DE" sz="1600" dirty="0"/>
              <a:t>.</a:t>
            </a:r>
          </a:p>
          <a:p>
            <a:r>
              <a:rPr lang="de-DE" sz="1600" dirty="0"/>
              <a:t>Sie haben pro </a:t>
            </a:r>
            <a:r>
              <a:rPr lang="de-DE" sz="1600"/>
              <a:t>Praktikumsaufgabe </a:t>
            </a:r>
            <a:r>
              <a:rPr lang="de-DE" sz="1600" smtClean="0"/>
              <a:t>im Normalfall 3 </a:t>
            </a:r>
            <a:r>
              <a:rPr lang="de-DE" sz="1600" dirty="0"/>
              <a:t>Wochen zur Vorbereitung Zeit;</a:t>
            </a:r>
            <a:r>
              <a:rPr lang="de-DE" sz="1600" dirty="0">
                <a:solidFill>
                  <a:srgbClr val="FF0000"/>
                </a:solidFill>
              </a:rPr>
              <a:t> </a:t>
            </a:r>
            <a:r>
              <a:rPr lang="de-DE" sz="1600" dirty="0">
                <a:solidFill>
                  <a:srgbClr val="0066CC"/>
                </a:solidFill>
              </a:rPr>
              <a:t>fangen Sie frühzeitig damit an</a:t>
            </a:r>
            <a:r>
              <a:rPr lang="de-DE" sz="1600" dirty="0"/>
              <a:t> und insbesondere nicht erst am Tag und in der Nacht vor dem </a:t>
            </a:r>
            <a:r>
              <a:rPr lang="de-DE" sz="1600" dirty="0" smtClean="0"/>
              <a:t>Praktikum.</a:t>
            </a:r>
            <a:endParaRPr lang="de-DE" sz="1600" dirty="0"/>
          </a:p>
        </p:txBody>
      </p:sp>
    </p:spTree>
    <p:extLst>
      <p:ext uri="{BB962C8B-B14F-4D97-AF65-F5344CB8AC3E}">
        <p14:creationId xmlns:p14="http://schemas.microsoft.com/office/powerpoint/2010/main" val="702089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title"/>
          </p:nvPr>
        </p:nvSpPr>
        <p:spPr>
          <a:xfrm>
            <a:off x="457200" y="914400"/>
            <a:ext cx="8229600" cy="457200"/>
          </a:xfrm>
        </p:spPr>
        <p:txBody>
          <a:bodyPr/>
          <a:lstStyle/>
          <a:p>
            <a:r>
              <a:rPr lang="de-DE" sz="2800" dirty="0" smtClean="0"/>
              <a:t>Fallbeispiel 1: Das WWW</a:t>
            </a:r>
            <a:endParaRPr lang="en-US" sz="2800" dirty="0" smtClean="0"/>
          </a:p>
        </p:txBody>
      </p:sp>
      <p:pic>
        <p:nvPicPr>
          <p:cNvPr id="26629" name="Picture 4" descr="Fig 1-2"/>
          <p:cNvPicPr>
            <a:picLocks noChangeAspect="1" noChangeArrowheads="1"/>
          </p:cNvPicPr>
          <p:nvPr/>
        </p:nvPicPr>
        <p:blipFill>
          <a:blip r:embed="rId3" cstate="print"/>
          <a:srcRect/>
          <a:stretch>
            <a:fillRect/>
          </a:stretch>
        </p:blipFill>
        <p:spPr bwMode="auto">
          <a:xfrm>
            <a:off x="1835696" y="1628800"/>
            <a:ext cx="5715000" cy="3890963"/>
          </a:xfrm>
          <a:prstGeom prst="rect">
            <a:avLst/>
          </a:prstGeom>
          <a:noFill/>
          <a:ln w="9525">
            <a:noFill/>
            <a:miter lim="800000"/>
            <a:headEnd/>
            <a:tailEnd/>
          </a:ln>
        </p:spPr>
      </p:pic>
      <p:sp>
        <p:nvSpPr>
          <p:cNvPr id="8" name="Rechteck 7"/>
          <p:cNvSpPr/>
          <p:nvPr/>
        </p:nvSpPr>
        <p:spPr>
          <a:xfrm>
            <a:off x="2555776" y="5949280"/>
            <a:ext cx="893193" cy="246221"/>
          </a:xfrm>
          <a:prstGeom prst="rect">
            <a:avLst/>
          </a:prstGeom>
        </p:spPr>
        <p:txBody>
          <a:bodyPr wrap="none">
            <a:spAutoFit/>
          </a:bodyPr>
          <a:lstStyle/>
          <a:p>
            <a:r>
              <a:rPr lang="de-DE" dirty="0" smtClean="0">
                <a:solidFill>
                  <a:schemeClr val="bg1">
                    <a:lumMod val="65000"/>
                  </a:schemeClr>
                </a:solidFill>
              </a:rPr>
              <a:t>[Taylor2010]</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lstStyle/>
          <a:p>
            <a:r>
              <a:rPr lang="de-DE" dirty="0" smtClean="0"/>
              <a:t>Fallbeispiel 1: Das WWW</a:t>
            </a:r>
            <a:endParaRPr lang="en-US" dirty="0" smtClean="0"/>
          </a:p>
        </p:txBody>
      </p:sp>
      <p:pic>
        <p:nvPicPr>
          <p:cNvPr id="27653" name="Picture 4" descr="Fig 1-3"/>
          <p:cNvPicPr>
            <a:picLocks noChangeAspect="1" noChangeArrowheads="1"/>
          </p:cNvPicPr>
          <p:nvPr/>
        </p:nvPicPr>
        <p:blipFill>
          <a:blip r:embed="rId3" cstate="print"/>
          <a:srcRect/>
          <a:stretch>
            <a:fillRect/>
          </a:stretch>
        </p:blipFill>
        <p:spPr bwMode="auto">
          <a:xfrm>
            <a:off x="2195736" y="1484783"/>
            <a:ext cx="4752528" cy="5164711"/>
          </a:xfrm>
          <a:prstGeom prst="rect">
            <a:avLst/>
          </a:prstGeom>
          <a:noFill/>
          <a:ln w="9525">
            <a:noFill/>
            <a:miter lim="800000"/>
            <a:headEnd/>
            <a:tailEnd/>
          </a:ln>
        </p:spPr>
      </p:pic>
      <p:sp>
        <p:nvSpPr>
          <p:cNvPr id="8" name="Rechteck 7"/>
          <p:cNvSpPr/>
          <p:nvPr/>
        </p:nvSpPr>
        <p:spPr>
          <a:xfrm>
            <a:off x="2555776" y="5949280"/>
            <a:ext cx="893193" cy="246221"/>
          </a:xfrm>
          <a:prstGeom prst="rect">
            <a:avLst/>
          </a:prstGeom>
        </p:spPr>
        <p:txBody>
          <a:bodyPr wrap="none">
            <a:spAutoFit/>
          </a:bodyPr>
          <a:lstStyle/>
          <a:p>
            <a:r>
              <a:rPr lang="de-DE" dirty="0" smtClean="0">
                <a:solidFill>
                  <a:schemeClr val="bg1">
                    <a:lumMod val="65000"/>
                  </a:schemeClr>
                </a:solidFill>
              </a:rPr>
              <a:t>[Taylor2010]</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title"/>
          </p:nvPr>
        </p:nvSpPr>
        <p:spPr/>
        <p:txBody>
          <a:bodyPr/>
          <a:lstStyle/>
          <a:p>
            <a:r>
              <a:rPr lang="de-DE" dirty="0" smtClean="0"/>
              <a:t>Fallbeispiel 1: WWW in a (Big) </a:t>
            </a:r>
            <a:r>
              <a:rPr lang="de-DE" dirty="0" err="1" smtClean="0"/>
              <a:t>Nutshell</a:t>
            </a:r>
            <a:endParaRPr lang="de-DE" dirty="0" smtClean="0"/>
          </a:p>
        </p:txBody>
      </p:sp>
      <p:sp>
        <p:nvSpPr>
          <p:cNvPr id="28675" name="Rectangle 7"/>
          <p:cNvSpPr>
            <a:spLocks noGrp="1" noChangeArrowheads="1"/>
          </p:cNvSpPr>
          <p:nvPr>
            <p:ph idx="1"/>
          </p:nvPr>
        </p:nvSpPr>
        <p:spPr/>
        <p:txBody>
          <a:bodyPr/>
          <a:lstStyle/>
          <a:p>
            <a:r>
              <a:rPr lang="de-DE" dirty="0" smtClean="0"/>
              <a:t>Das Web ist eine Sammlung von Ressourcen; jede Ressource ist eindeutig über einen </a:t>
            </a:r>
            <a:r>
              <a:rPr lang="en-US" dirty="0" smtClean="0"/>
              <a:t>Uniform Resource Locator </a:t>
            </a:r>
            <a:r>
              <a:rPr lang="de-DE" dirty="0" smtClean="0"/>
              <a:t>(„URL”) identifizierbar</a:t>
            </a:r>
          </a:p>
          <a:p>
            <a:r>
              <a:rPr lang="de-DE" dirty="0" smtClean="0"/>
              <a:t>Jede Ressource beschreibt informell eine „Information”</a:t>
            </a:r>
          </a:p>
          <a:p>
            <a:r>
              <a:rPr lang="de-DE" dirty="0" smtClean="0"/>
              <a:t>Die Kommunikation wird von Klienten („</a:t>
            </a:r>
            <a:r>
              <a:rPr lang="de-DE" dirty="0" err="1" smtClean="0"/>
              <a:t>user</a:t>
            </a:r>
            <a:r>
              <a:rPr lang="de-DE" dirty="0" smtClean="0"/>
              <a:t> </a:t>
            </a:r>
            <a:r>
              <a:rPr lang="de-DE" dirty="0" err="1" smtClean="0"/>
              <a:t>agents</a:t>
            </a:r>
            <a:r>
              <a:rPr lang="de-DE" dirty="0" smtClean="0"/>
              <a:t>“) initiiert, die Anfragen an Server stellen.</a:t>
            </a:r>
          </a:p>
          <a:p>
            <a:pPr lvl="1"/>
            <a:r>
              <a:rPr lang="de-DE" dirty="0" smtClean="0"/>
              <a:t>Web-Browser sind gängige „</a:t>
            </a:r>
            <a:r>
              <a:rPr lang="de-DE" dirty="0" err="1" smtClean="0"/>
              <a:t>user</a:t>
            </a:r>
            <a:r>
              <a:rPr lang="de-DE" dirty="0" smtClean="0"/>
              <a:t> </a:t>
            </a:r>
            <a:r>
              <a:rPr lang="de-DE" dirty="0" err="1" smtClean="0"/>
              <a:t>agents</a:t>
            </a:r>
            <a:r>
              <a:rPr lang="de-DE" dirty="0" smtClean="0"/>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de-DE" dirty="0" smtClean="0"/>
              <a:t>Fallbeispiel 1: WWW in a (Big) </a:t>
            </a:r>
            <a:r>
              <a:rPr lang="de-DE" dirty="0" err="1" smtClean="0"/>
              <a:t>Nutshell</a:t>
            </a:r>
            <a:endParaRPr lang="de-DE" dirty="0" smtClean="0"/>
          </a:p>
        </p:txBody>
      </p:sp>
      <p:sp>
        <p:nvSpPr>
          <p:cNvPr id="29699" name="Rectangle 5"/>
          <p:cNvSpPr>
            <a:spLocks noGrp="1" noChangeArrowheads="1"/>
          </p:cNvSpPr>
          <p:nvPr>
            <p:ph idx="1"/>
          </p:nvPr>
        </p:nvSpPr>
        <p:spPr/>
        <p:txBody>
          <a:bodyPr/>
          <a:lstStyle/>
          <a:p>
            <a:r>
              <a:rPr lang="de-DE" smtClean="0"/>
              <a:t>Ressourcen können durch ihre Repräsentation manipuliert werden</a:t>
            </a:r>
          </a:p>
          <a:p>
            <a:pPr lvl="1"/>
            <a:r>
              <a:rPr lang="de-DE" smtClean="0"/>
              <a:t>HTML ist eine gängige Repräsentation</a:t>
            </a:r>
          </a:p>
          <a:p>
            <a:r>
              <a:rPr lang="de-DE" smtClean="0"/>
              <a:t>Jede Kommunikation zwischen user agents und origin servers muss über ein einfaches, generisches Protokoll (HTTP) erfolgen, das Kommandos (“Methoden”) wie bspw. GET, POST, usw., anbietet</a:t>
            </a:r>
          </a:p>
          <a:p>
            <a:r>
              <a:rPr lang="de-DE" smtClean="0"/>
              <a:t>Jede Kommunikation zwischen user agents und origin servers ist zustandslos (“stateless”)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p:txBody>
          <a:bodyPr/>
          <a:lstStyle/>
          <a:p>
            <a:r>
              <a:rPr lang="de-DE" smtClean="0"/>
              <a:t>Fallbeispiel 1: Architektur des WWW</a:t>
            </a:r>
          </a:p>
        </p:txBody>
      </p:sp>
      <p:sp>
        <p:nvSpPr>
          <p:cNvPr id="30723" name="Rectangle 7"/>
          <p:cNvSpPr>
            <a:spLocks noGrp="1" noChangeArrowheads="1"/>
          </p:cNvSpPr>
          <p:nvPr>
            <p:ph idx="1"/>
          </p:nvPr>
        </p:nvSpPr>
        <p:spPr/>
        <p:txBody>
          <a:bodyPr/>
          <a:lstStyle/>
          <a:p>
            <a:r>
              <a:rPr lang="de-DE" dirty="0" smtClean="0"/>
              <a:t>Die Architektur des WWW ist vollständig separat von der Implementierung</a:t>
            </a:r>
          </a:p>
          <a:p>
            <a:r>
              <a:rPr lang="de-DE" dirty="0" smtClean="0"/>
              <a:t>Es gibt kein Einzelstück von Code, das diese Architektur implementiert</a:t>
            </a:r>
          </a:p>
          <a:p>
            <a:r>
              <a:rPr lang="de-DE" dirty="0" smtClean="0"/>
              <a:t>Viele Codestücke implementieren verschiedene Komponenten der WWW-Architektur</a:t>
            </a:r>
          </a:p>
          <a:p>
            <a:r>
              <a:rPr lang="de-DE" dirty="0" smtClean="0"/>
              <a:t>Es gibt sogar viele verschiedene Implementierungen derselben Komponente (Web-Browser!)</a:t>
            </a:r>
          </a:p>
          <a:p>
            <a:r>
              <a:rPr lang="de-DE" dirty="0" smtClean="0">
                <a:solidFill>
                  <a:srgbClr val="0070C0"/>
                </a:solidFill>
              </a:rPr>
              <a:t>Eine der erfolgreichsten Applikationen der Welt ist nur unter der Berücksichtigung des Architekturblickwinkels wirklich zu verstehen!</a:t>
            </a:r>
          </a:p>
          <a:p>
            <a:endParaRPr lang="de-DE"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p:txBody>
          <a:bodyPr/>
          <a:lstStyle/>
          <a:p>
            <a:r>
              <a:rPr lang="de-DE" smtClean="0"/>
              <a:t>Fallbeispiel 2: Desktop</a:t>
            </a:r>
          </a:p>
        </p:txBody>
      </p:sp>
      <p:sp>
        <p:nvSpPr>
          <p:cNvPr id="32771" name="Rectangle 7"/>
          <p:cNvSpPr>
            <a:spLocks noGrp="1" noChangeArrowheads="1"/>
          </p:cNvSpPr>
          <p:nvPr>
            <p:ph idx="1"/>
          </p:nvPr>
        </p:nvSpPr>
        <p:spPr/>
        <p:txBody>
          <a:bodyPr/>
          <a:lstStyle/>
          <a:p>
            <a:r>
              <a:rPr lang="de-DE" dirty="0" smtClean="0"/>
              <a:t>„Pipes </a:t>
            </a:r>
            <a:r>
              <a:rPr lang="de-DE" dirty="0" err="1" smtClean="0"/>
              <a:t>and</a:t>
            </a:r>
            <a:r>
              <a:rPr lang="de-DE" dirty="0" smtClean="0"/>
              <a:t> Filters“ in Unix</a:t>
            </a:r>
          </a:p>
          <a:p>
            <a:pPr lvl="1">
              <a:buNone/>
            </a:pP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ls</a:t>
            </a: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Rechungen</a:t>
            </a:r>
            <a:r>
              <a:rPr lang="de-DE" dirty="0" smtClean="0">
                <a:latin typeface="Courier New" pitchFamily="49" charset="0"/>
                <a:cs typeface="Courier New" pitchFamily="49" charset="0"/>
              </a:rPr>
              <a:t> | </a:t>
            </a:r>
            <a:r>
              <a:rPr lang="de-DE" dirty="0" err="1" smtClean="0">
                <a:latin typeface="Courier New" pitchFamily="49" charset="0"/>
                <a:cs typeface="Courier New" pitchFamily="49" charset="0"/>
              </a:rPr>
              <a:t>grep</a:t>
            </a:r>
            <a:r>
              <a:rPr lang="de-DE" dirty="0" smtClean="0">
                <a:latin typeface="Courier New" pitchFamily="49" charset="0"/>
                <a:cs typeface="Courier New" pitchFamily="49" charset="0"/>
              </a:rPr>
              <a:t> –e Oktober | </a:t>
            </a:r>
            <a:r>
              <a:rPr lang="de-DE" dirty="0" err="1" smtClean="0">
                <a:latin typeface="Courier New" pitchFamily="49" charset="0"/>
                <a:cs typeface="Courier New" pitchFamily="49" charset="0"/>
              </a:rPr>
              <a:t>sort</a:t>
            </a:r>
            <a:r>
              <a:rPr lang="de-DE" dirty="0" smtClean="0">
                <a:latin typeface="Courier New" pitchFamily="49" charset="0"/>
                <a:cs typeface="Courier New" pitchFamily="49" charset="0"/>
              </a:rPr>
              <a:t> </a:t>
            </a:r>
          </a:p>
          <a:p>
            <a:pPr lvl="4">
              <a:buNone/>
            </a:pPr>
            <a:endParaRPr lang="de-DE" dirty="0" smtClean="0"/>
          </a:p>
          <a:p>
            <a:pPr lvl="1"/>
            <a:endParaRPr lang="de-DE" dirty="0" smtClean="0"/>
          </a:p>
        </p:txBody>
      </p:sp>
      <p:sp>
        <p:nvSpPr>
          <p:cNvPr id="4" name="Ellipse 3"/>
          <p:cNvSpPr/>
          <p:nvPr/>
        </p:nvSpPr>
        <p:spPr bwMode="auto">
          <a:xfrm>
            <a:off x="2843808" y="2060848"/>
            <a:ext cx="288032" cy="432048"/>
          </a:xfrm>
          <a:prstGeom prst="ellipse">
            <a:avLst/>
          </a:prstGeom>
          <a:noFill/>
          <a:ln w="127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5" name="Legende mit Linie 2 4"/>
          <p:cNvSpPr/>
          <p:nvPr/>
        </p:nvSpPr>
        <p:spPr bwMode="auto">
          <a:xfrm>
            <a:off x="3419872" y="2686618"/>
            <a:ext cx="1143008" cy="307777"/>
          </a:xfrm>
          <a:prstGeom prst="borderCallout2">
            <a:avLst>
              <a:gd name="adj1" fmla="val 3707"/>
              <a:gd name="adj2" fmla="val -1978"/>
              <a:gd name="adj3" fmla="val 2458"/>
              <a:gd name="adj4" fmla="val -13240"/>
              <a:gd name="adj5" fmla="val -58415"/>
              <a:gd name="adj6" fmla="val -36101"/>
            </a:avLst>
          </a:prstGeom>
          <a:solidFill>
            <a:schemeClr val="bg1"/>
          </a:solidFill>
          <a:ln w="19050" cap="flat" cmpd="sng" algn="ctr">
            <a:solidFill>
              <a:srgbClr val="008000"/>
            </a:solidFill>
            <a:prstDash val="solid"/>
            <a:round/>
            <a:headEnd type="none" w="med" len="med"/>
            <a:tailEnd type="none" w="med" len="med"/>
          </a:ln>
          <a:effectLst>
            <a:outerShdw blurRad="50800" dist="127000" dir="2700000" algn="tl" rotWithShape="0">
              <a:prstClr val="black">
                <a:alpha val="40000"/>
              </a:prstClr>
            </a:outerShdw>
          </a:effectLst>
        </p:spPr>
        <p:txBody>
          <a:bodyPr wrap="square">
            <a:spAutoFit/>
          </a:bodyPr>
          <a:lstStyle/>
          <a:p>
            <a:pPr>
              <a:defRPr/>
            </a:pPr>
            <a:r>
              <a:rPr lang="de-DE" sz="1400" dirty="0" smtClean="0">
                <a:latin typeface="+mj-lt"/>
              </a:rPr>
              <a:t>Pipe</a:t>
            </a:r>
            <a:endParaRPr lang="de-DE" sz="1400" dirty="0">
              <a:latin typeface="+mj-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p:txBody>
          <a:bodyPr/>
          <a:lstStyle/>
          <a:p>
            <a:r>
              <a:rPr lang="de-DE" smtClean="0"/>
              <a:t>Fallbeispiel 2: Desktop</a:t>
            </a:r>
          </a:p>
        </p:txBody>
      </p:sp>
      <p:sp>
        <p:nvSpPr>
          <p:cNvPr id="32771" name="Rectangle 7"/>
          <p:cNvSpPr>
            <a:spLocks noGrp="1" noChangeArrowheads="1"/>
          </p:cNvSpPr>
          <p:nvPr>
            <p:ph idx="1"/>
          </p:nvPr>
        </p:nvSpPr>
        <p:spPr/>
        <p:txBody>
          <a:bodyPr/>
          <a:lstStyle/>
          <a:p>
            <a:r>
              <a:rPr lang="de-DE" dirty="0" smtClean="0"/>
              <a:t>„Pipes </a:t>
            </a:r>
            <a:r>
              <a:rPr lang="de-DE" dirty="0" err="1" smtClean="0"/>
              <a:t>and</a:t>
            </a:r>
            <a:r>
              <a:rPr lang="de-DE" dirty="0" smtClean="0"/>
              <a:t> Filters“ in Unix</a:t>
            </a:r>
          </a:p>
          <a:p>
            <a:pPr lvl="1">
              <a:buNone/>
            </a:pP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ls</a:t>
            </a: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Rechungen</a:t>
            </a:r>
            <a:r>
              <a:rPr lang="de-DE" dirty="0" smtClean="0">
                <a:latin typeface="Courier New" pitchFamily="49" charset="0"/>
                <a:cs typeface="Courier New" pitchFamily="49" charset="0"/>
              </a:rPr>
              <a:t> | </a:t>
            </a:r>
            <a:r>
              <a:rPr lang="de-DE" dirty="0" err="1" smtClean="0">
                <a:latin typeface="Courier New" pitchFamily="49" charset="0"/>
                <a:cs typeface="Courier New" pitchFamily="49" charset="0"/>
              </a:rPr>
              <a:t>grep</a:t>
            </a:r>
            <a:r>
              <a:rPr lang="de-DE" dirty="0" smtClean="0">
                <a:latin typeface="Courier New" pitchFamily="49" charset="0"/>
                <a:cs typeface="Courier New" pitchFamily="49" charset="0"/>
              </a:rPr>
              <a:t> –e Oktober | </a:t>
            </a:r>
            <a:r>
              <a:rPr lang="de-DE" dirty="0" err="1" smtClean="0">
                <a:latin typeface="Courier New" pitchFamily="49" charset="0"/>
                <a:cs typeface="Courier New" pitchFamily="49" charset="0"/>
              </a:rPr>
              <a:t>sort</a:t>
            </a:r>
            <a:r>
              <a:rPr lang="de-DE" dirty="0" smtClean="0">
                <a:latin typeface="Courier New" pitchFamily="49" charset="0"/>
                <a:cs typeface="Courier New" pitchFamily="49" charset="0"/>
              </a:rPr>
              <a:t> </a:t>
            </a:r>
          </a:p>
          <a:p>
            <a:pPr lvl="4">
              <a:buNone/>
            </a:pPr>
            <a:endParaRPr lang="de-DE" dirty="0" smtClean="0"/>
          </a:p>
          <a:p>
            <a:pPr lvl="1"/>
            <a:endParaRPr lang="de-DE" dirty="0" smtClean="0"/>
          </a:p>
        </p:txBody>
      </p:sp>
      <p:sp>
        <p:nvSpPr>
          <p:cNvPr id="6" name="Freihandform 5"/>
          <p:cNvSpPr/>
          <p:nvPr/>
        </p:nvSpPr>
        <p:spPr bwMode="auto">
          <a:xfrm>
            <a:off x="2653990" y="2453268"/>
            <a:ext cx="769434" cy="293649"/>
          </a:xfrm>
          <a:custGeom>
            <a:avLst/>
            <a:gdLst>
              <a:gd name="connsiteX0" fmla="*/ 0 w 769434"/>
              <a:gd name="connsiteY0" fmla="*/ 0 h 293649"/>
              <a:gd name="connsiteX1" fmla="*/ 345688 w 769434"/>
              <a:gd name="connsiteY1" fmla="*/ 289932 h 293649"/>
              <a:gd name="connsiteX2" fmla="*/ 769434 w 769434"/>
              <a:gd name="connsiteY2" fmla="*/ 22303 h 293649"/>
            </a:gdLst>
            <a:ahLst/>
            <a:cxnLst>
              <a:cxn ang="0">
                <a:pos x="connsiteX0" y="connsiteY0"/>
              </a:cxn>
              <a:cxn ang="0">
                <a:pos x="connsiteX1" y="connsiteY1"/>
              </a:cxn>
              <a:cxn ang="0">
                <a:pos x="connsiteX2" y="connsiteY2"/>
              </a:cxn>
            </a:cxnLst>
            <a:rect l="l" t="t" r="r" b="b"/>
            <a:pathLst>
              <a:path w="769434" h="293649">
                <a:moveTo>
                  <a:pt x="0" y="0"/>
                </a:moveTo>
                <a:cubicBezTo>
                  <a:pt x="108724" y="143107"/>
                  <a:pt x="217449" y="286215"/>
                  <a:pt x="345688" y="289932"/>
                </a:cubicBezTo>
                <a:cubicBezTo>
                  <a:pt x="473927" y="293649"/>
                  <a:pt x="621680" y="157976"/>
                  <a:pt x="769434" y="22303"/>
                </a:cubicBezTo>
              </a:path>
            </a:pathLst>
          </a:custGeom>
          <a:noFill/>
          <a:ln w="12700" cap="flat" cmpd="sng" algn="ctr">
            <a:solidFill>
              <a:srgbClr val="FF0000"/>
            </a:solidFill>
            <a:prstDash val="dash"/>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7" name="Legende mit Linie 2 6"/>
          <p:cNvSpPr/>
          <p:nvPr/>
        </p:nvSpPr>
        <p:spPr bwMode="auto">
          <a:xfrm>
            <a:off x="3863071" y="3168372"/>
            <a:ext cx="2448272" cy="738664"/>
          </a:xfrm>
          <a:prstGeom prst="borderCallout2">
            <a:avLst>
              <a:gd name="adj1" fmla="val 3707"/>
              <a:gd name="adj2" fmla="val -1978"/>
              <a:gd name="adj3" fmla="val 2458"/>
              <a:gd name="adj4" fmla="val -13240"/>
              <a:gd name="adj5" fmla="val -58415"/>
              <a:gd name="adj6" fmla="val -36101"/>
            </a:avLst>
          </a:prstGeom>
          <a:solidFill>
            <a:schemeClr val="bg1"/>
          </a:solidFill>
          <a:ln w="19050" cap="flat" cmpd="sng" algn="ctr">
            <a:solidFill>
              <a:srgbClr val="008000"/>
            </a:solidFill>
            <a:prstDash val="solid"/>
            <a:round/>
            <a:headEnd type="none" w="med" len="med"/>
            <a:tailEnd type="none" w="med" len="med"/>
          </a:ln>
          <a:effectLst>
            <a:outerShdw blurRad="50800" dist="127000" dir="2700000" algn="tl" rotWithShape="0">
              <a:prstClr val="black">
                <a:alpha val="40000"/>
              </a:prstClr>
            </a:outerShdw>
          </a:effectLst>
        </p:spPr>
        <p:txBody>
          <a:bodyPr wrap="square">
            <a:spAutoFit/>
          </a:bodyPr>
          <a:lstStyle/>
          <a:p>
            <a:pPr>
              <a:defRPr/>
            </a:pPr>
            <a:r>
              <a:rPr lang="de-DE" sz="1400" dirty="0" smtClean="0">
                <a:latin typeface="+mj-lt"/>
              </a:rPr>
              <a:t>Ausgabe von „</a:t>
            </a:r>
            <a:r>
              <a:rPr lang="de-DE" sz="1400" dirty="0" err="1" smtClean="0">
                <a:latin typeface="+mj-lt"/>
              </a:rPr>
              <a:t>ls</a:t>
            </a:r>
            <a:r>
              <a:rPr lang="de-DE" sz="1400" dirty="0" smtClean="0">
                <a:latin typeface="+mj-lt"/>
              </a:rPr>
              <a:t>“ an Eingabe von „</a:t>
            </a:r>
            <a:r>
              <a:rPr lang="de-DE" sz="1400" dirty="0" err="1" smtClean="0">
                <a:latin typeface="+mj-lt"/>
              </a:rPr>
              <a:t>grep</a:t>
            </a:r>
            <a:r>
              <a:rPr lang="de-DE" sz="1400" dirty="0" smtClean="0">
                <a:latin typeface="+mj-lt"/>
              </a:rPr>
              <a:t>“ weitergeleitet</a:t>
            </a:r>
            <a:endParaRPr lang="de-DE" sz="1400" dirty="0">
              <a:latin typeface="+mj-lt"/>
            </a:endParaRPr>
          </a:p>
        </p:txBody>
      </p:sp>
      <p:sp>
        <p:nvSpPr>
          <p:cNvPr id="8" name="Freihandform 7"/>
          <p:cNvSpPr/>
          <p:nvPr/>
        </p:nvSpPr>
        <p:spPr bwMode="auto">
          <a:xfrm>
            <a:off x="5015199" y="2437141"/>
            <a:ext cx="769434" cy="293649"/>
          </a:xfrm>
          <a:custGeom>
            <a:avLst/>
            <a:gdLst>
              <a:gd name="connsiteX0" fmla="*/ 0 w 769434"/>
              <a:gd name="connsiteY0" fmla="*/ 0 h 293649"/>
              <a:gd name="connsiteX1" fmla="*/ 345688 w 769434"/>
              <a:gd name="connsiteY1" fmla="*/ 289932 h 293649"/>
              <a:gd name="connsiteX2" fmla="*/ 769434 w 769434"/>
              <a:gd name="connsiteY2" fmla="*/ 22303 h 293649"/>
            </a:gdLst>
            <a:ahLst/>
            <a:cxnLst>
              <a:cxn ang="0">
                <a:pos x="connsiteX0" y="connsiteY0"/>
              </a:cxn>
              <a:cxn ang="0">
                <a:pos x="connsiteX1" y="connsiteY1"/>
              </a:cxn>
              <a:cxn ang="0">
                <a:pos x="connsiteX2" y="connsiteY2"/>
              </a:cxn>
            </a:cxnLst>
            <a:rect l="l" t="t" r="r" b="b"/>
            <a:pathLst>
              <a:path w="769434" h="293649">
                <a:moveTo>
                  <a:pt x="0" y="0"/>
                </a:moveTo>
                <a:cubicBezTo>
                  <a:pt x="108724" y="143107"/>
                  <a:pt x="217449" y="286215"/>
                  <a:pt x="345688" y="289932"/>
                </a:cubicBezTo>
                <a:cubicBezTo>
                  <a:pt x="473927" y="293649"/>
                  <a:pt x="621680" y="157976"/>
                  <a:pt x="769434" y="22303"/>
                </a:cubicBezTo>
              </a:path>
            </a:pathLst>
          </a:custGeom>
          <a:noFill/>
          <a:ln w="12700" cap="flat" cmpd="sng" algn="ctr">
            <a:solidFill>
              <a:srgbClr val="FF0000"/>
            </a:solidFill>
            <a:prstDash val="dash"/>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6"/>
          <p:cNvSpPr>
            <a:spLocks noGrp="1" noChangeArrowheads="1"/>
          </p:cNvSpPr>
          <p:nvPr>
            <p:ph type="title"/>
          </p:nvPr>
        </p:nvSpPr>
        <p:spPr/>
        <p:txBody>
          <a:bodyPr/>
          <a:lstStyle/>
          <a:p>
            <a:r>
              <a:rPr lang="de-DE" smtClean="0"/>
              <a:t>Fallbeispiel 2: Desktop</a:t>
            </a:r>
          </a:p>
        </p:txBody>
      </p:sp>
      <p:sp>
        <p:nvSpPr>
          <p:cNvPr id="32771" name="Rectangle 7"/>
          <p:cNvSpPr>
            <a:spLocks noGrp="1" noChangeArrowheads="1"/>
          </p:cNvSpPr>
          <p:nvPr>
            <p:ph idx="1"/>
          </p:nvPr>
        </p:nvSpPr>
        <p:spPr/>
        <p:txBody>
          <a:bodyPr/>
          <a:lstStyle/>
          <a:p>
            <a:r>
              <a:rPr lang="de-DE" dirty="0" smtClean="0"/>
              <a:t>„Pipes </a:t>
            </a:r>
            <a:r>
              <a:rPr lang="de-DE" dirty="0" err="1" smtClean="0"/>
              <a:t>and</a:t>
            </a:r>
            <a:r>
              <a:rPr lang="de-DE" dirty="0" smtClean="0"/>
              <a:t> Filters“ in Unix</a:t>
            </a:r>
          </a:p>
          <a:p>
            <a:pPr lvl="1">
              <a:buNone/>
            </a:pP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ls</a:t>
            </a:r>
            <a:r>
              <a:rPr lang="de-DE" dirty="0" smtClean="0">
                <a:latin typeface="Courier New" pitchFamily="49" charset="0"/>
                <a:cs typeface="Courier New" pitchFamily="49" charset="0"/>
              </a:rPr>
              <a:t> </a:t>
            </a:r>
            <a:r>
              <a:rPr lang="de-DE" dirty="0" err="1" smtClean="0">
                <a:latin typeface="Courier New" pitchFamily="49" charset="0"/>
                <a:cs typeface="Courier New" pitchFamily="49" charset="0"/>
              </a:rPr>
              <a:t>Rechungen</a:t>
            </a:r>
            <a:r>
              <a:rPr lang="de-DE" dirty="0" smtClean="0">
                <a:latin typeface="Courier New" pitchFamily="49" charset="0"/>
                <a:cs typeface="Courier New" pitchFamily="49" charset="0"/>
              </a:rPr>
              <a:t> | </a:t>
            </a:r>
            <a:r>
              <a:rPr lang="de-DE" dirty="0" err="1" smtClean="0">
                <a:latin typeface="Courier New" pitchFamily="49" charset="0"/>
                <a:cs typeface="Courier New" pitchFamily="49" charset="0"/>
              </a:rPr>
              <a:t>grep</a:t>
            </a:r>
            <a:r>
              <a:rPr lang="de-DE" dirty="0" smtClean="0">
                <a:latin typeface="Courier New" pitchFamily="49" charset="0"/>
                <a:cs typeface="Courier New" pitchFamily="49" charset="0"/>
              </a:rPr>
              <a:t> –e Oktober | </a:t>
            </a:r>
            <a:r>
              <a:rPr lang="de-DE" dirty="0" err="1" smtClean="0">
                <a:latin typeface="Courier New" pitchFamily="49" charset="0"/>
                <a:cs typeface="Courier New" pitchFamily="49" charset="0"/>
              </a:rPr>
              <a:t>sort</a:t>
            </a:r>
            <a:r>
              <a:rPr lang="de-DE" dirty="0" smtClean="0">
                <a:latin typeface="Courier New" pitchFamily="49" charset="0"/>
                <a:cs typeface="Courier New" pitchFamily="49" charset="0"/>
              </a:rPr>
              <a:t> </a:t>
            </a:r>
          </a:p>
          <a:p>
            <a:r>
              <a:rPr lang="de-DE" dirty="0" smtClean="0"/>
              <a:t>Die Anwendungsarchitektur kann an Hand weniger Regeln verstanden werden</a:t>
            </a:r>
          </a:p>
          <a:p>
            <a:r>
              <a:rPr lang="de-DE" dirty="0" smtClean="0"/>
              <a:t>Applikationen können von “Nicht-Programmierern” zusammengesetzt werden (wie “Lego”)</a:t>
            </a:r>
          </a:p>
          <a:p>
            <a:pPr lvl="4">
              <a:buNone/>
            </a:pPr>
            <a:endParaRPr lang="de-DE" dirty="0" smtClean="0"/>
          </a:p>
          <a:p>
            <a:pPr lvl="1"/>
            <a:endParaRPr lang="de-DE"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Fallbeispiel 3: Ein Informationssystem</a:t>
            </a:r>
          </a:p>
        </p:txBody>
      </p:sp>
      <p:pic>
        <p:nvPicPr>
          <p:cNvPr id="4" name="Bild 3"/>
          <p:cNvPicPr>
            <a:picLocks noChangeAspect="1"/>
          </p:cNvPicPr>
          <p:nvPr/>
        </p:nvPicPr>
        <p:blipFill>
          <a:blip r:embed="rId2"/>
          <a:stretch>
            <a:fillRect/>
          </a:stretch>
        </p:blipFill>
        <p:spPr>
          <a:xfrm>
            <a:off x="539552" y="1628800"/>
            <a:ext cx="7776864" cy="4866263"/>
          </a:xfrm>
          <a:prstGeom prst="rect">
            <a:avLst/>
          </a:prstGeom>
        </p:spPr>
      </p:pic>
    </p:spTree>
    <p:extLst>
      <p:ext uri="{BB962C8B-B14F-4D97-AF65-F5344CB8AC3E}">
        <p14:creationId xmlns:p14="http://schemas.microsoft.com/office/powerpoint/2010/main" val="21005517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Fallbeispiel 3: Ein Informationssystem</a:t>
            </a:r>
          </a:p>
        </p:txBody>
      </p:sp>
      <p:pic>
        <p:nvPicPr>
          <p:cNvPr id="4" name="Inhaltsplatzhalter 3"/>
          <p:cNvPicPr>
            <a:picLocks noGrp="1" noChangeAspect="1"/>
          </p:cNvPicPr>
          <p:nvPr>
            <p:ph idx="1"/>
          </p:nvPr>
        </p:nvPicPr>
        <p:blipFill>
          <a:blip r:embed="rId2"/>
          <a:srcRect t="5437" b="5437"/>
          <a:stretch>
            <a:fillRect/>
          </a:stretch>
        </p:blipFill>
        <p:spPr/>
      </p:pic>
    </p:spTree>
    <p:extLst>
      <p:ext uri="{BB962C8B-B14F-4D97-AF65-F5344CB8AC3E}">
        <p14:creationId xmlns:p14="http://schemas.microsoft.com/office/powerpoint/2010/main" val="303532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p:txBody>
          <a:bodyPr/>
          <a:lstStyle/>
          <a:p>
            <a:r>
              <a:rPr lang="de-DE" dirty="0" smtClean="0"/>
              <a:t>Praktikum – </a:t>
            </a:r>
            <a:r>
              <a:rPr lang="de-DE" dirty="0" smtClean="0">
                <a:solidFill>
                  <a:srgbClr val="0070C0"/>
                </a:solidFill>
              </a:rPr>
              <a:t>Abgabe</a:t>
            </a:r>
            <a:endParaRPr lang="de-DE" dirty="0">
              <a:solidFill>
                <a:srgbClr val="0070C0"/>
              </a:solidFill>
            </a:endParaRPr>
          </a:p>
        </p:txBody>
      </p:sp>
      <p:sp>
        <p:nvSpPr>
          <p:cNvPr id="12291" name="Rectangle 1027"/>
          <p:cNvSpPr>
            <a:spLocks noGrp="1" noChangeArrowheads="1"/>
          </p:cNvSpPr>
          <p:nvPr>
            <p:ph type="body" idx="1"/>
          </p:nvPr>
        </p:nvSpPr>
        <p:spPr/>
        <p:txBody>
          <a:bodyPr/>
          <a:lstStyle/>
          <a:p>
            <a:r>
              <a:rPr lang="de-DE" dirty="0" smtClean="0"/>
              <a:t>Je </a:t>
            </a:r>
            <a:r>
              <a:rPr lang="de-DE" dirty="0"/>
              <a:t>Termin </a:t>
            </a:r>
            <a:r>
              <a:rPr lang="de-DE" dirty="0">
                <a:solidFill>
                  <a:srgbClr val="0070C0"/>
                </a:solidFill>
              </a:rPr>
              <a:t>Abgabe</a:t>
            </a:r>
            <a:r>
              <a:rPr lang="de-DE" dirty="0"/>
              <a:t> </a:t>
            </a:r>
            <a:r>
              <a:rPr lang="de-DE" dirty="0" smtClean="0"/>
              <a:t>aller geforderten Dokumente und des Codes über </a:t>
            </a:r>
            <a:r>
              <a:rPr lang="de-DE" dirty="0" err="1" smtClean="0"/>
              <a:t>emil</a:t>
            </a:r>
            <a:endParaRPr lang="de-DE" dirty="0" smtClean="0"/>
          </a:p>
          <a:p>
            <a:pPr lvl="1"/>
            <a:r>
              <a:rPr lang="de-DE" dirty="0" smtClean="0"/>
              <a:t>Dokumente als </a:t>
            </a:r>
            <a:r>
              <a:rPr lang="de-DE" b="1" dirty="0" smtClean="0"/>
              <a:t>PDF</a:t>
            </a:r>
            <a:r>
              <a:rPr lang="de-DE" dirty="0" smtClean="0"/>
              <a:t> mit </a:t>
            </a:r>
            <a:r>
              <a:rPr lang="de-DE" dirty="0"/>
              <a:t>Datum und den Namen </a:t>
            </a:r>
            <a:r>
              <a:rPr lang="de-DE" dirty="0" smtClean="0"/>
              <a:t>aller Bearbeiter</a:t>
            </a:r>
          </a:p>
          <a:p>
            <a:pPr lvl="1"/>
            <a:r>
              <a:rPr lang="de-DE" dirty="0" smtClean="0"/>
              <a:t>Dokumente zusammen mit Code (falls Teil der Aufgabe; </a:t>
            </a:r>
            <a:r>
              <a:rPr lang="de-DE" dirty="0" err="1" smtClean="0"/>
              <a:t>unkompiliert</a:t>
            </a:r>
            <a:r>
              <a:rPr lang="de-DE" dirty="0" smtClean="0"/>
              <a:t>) in </a:t>
            </a:r>
            <a:r>
              <a:rPr lang="de-DE" dirty="0" smtClean="0">
                <a:solidFill>
                  <a:srgbClr val="FF0000"/>
                </a:solidFill>
              </a:rPr>
              <a:t>einer</a:t>
            </a:r>
            <a:r>
              <a:rPr lang="de-DE" dirty="0" smtClean="0"/>
              <a:t> </a:t>
            </a:r>
            <a:r>
              <a:rPr lang="de-DE" b="1" dirty="0" smtClean="0"/>
              <a:t>ZIP-Datei (nicht RAR o. ä.!)</a:t>
            </a:r>
            <a:r>
              <a:rPr lang="de-DE" dirty="0" smtClean="0"/>
              <a:t>, falls kein Code: nur PDF</a:t>
            </a:r>
            <a:endParaRPr lang="de-DE" b="1" dirty="0" smtClean="0"/>
          </a:p>
          <a:p>
            <a:r>
              <a:rPr lang="de-DE" dirty="0" smtClean="0"/>
              <a:t>Mindest</a:t>
            </a:r>
            <a:r>
              <a:rPr lang="de-DE" dirty="0"/>
              <a:t>-Bedingungen für </a:t>
            </a:r>
            <a:r>
              <a:rPr lang="de-DE" dirty="0" smtClean="0"/>
              <a:t>die PVL:</a:t>
            </a:r>
            <a:endParaRPr lang="de-DE" dirty="0"/>
          </a:p>
          <a:p>
            <a:pPr lvl="1"/>
            <a:r>
              <a:rPr lang="de-DE" dirty="0"/>
              <a:t>Vollständige Teilnahme </a:t>
            </a:r>
            <a:r>
              <a:rPr lang="de-DE" dirty="0" smtClean="0"/>
              <a:t>(</a:t>
            </a:r>
            <a:r>
              <a:rPr lang="de-DE" dirty="0"/>
              <a:t>Abwesenheit erfordert </a:t>
            </a:r>
            <a:r>
              <a:rPr lang="de-DE" dirty="0" smtClean="0"/>
              <a:t>frühzeitige Abmeldung und Attest)</a:t>
            </a:r>
            <a:endParaRPr lang="de-DE" dirty="0"/>
          </a:p>
          <a:p>
            <a:pPr lvl="1"/>
            <a:r>
              <a:rPr lang="de-DE" dirty="0"/>
              <a:t>Pünktlichkeit </a:t>
            </a:r>
          </a:p>
          <a:p>
            <a:pPr lvl="1"/>
            <a:r>
              <a:rPr lang="de-DE" dirty="0"/>
              <a:t>Gute </a:t>
            </a:r>
            <a:r>
              <a:rPr lang="de-DE" dirty="0" smtClean="0"/>
              <a:t>Vorbereitung und Gruppenpräsentation </a:t>
            </a:r>
            <a:r>
              <a:rPr lang="de-DE" dirty="0"/>
              <a:t>zu jedem Praktikumstermin</a:t>
            </a:r>
          </a:p>
          <a:p>
            <a:pPr lvl="1"/>
            <a:r>
              <a:rPr lang="de-DE" dirty="0"/>
              <a:t>Aktive Mitarbeit in </a:t>
            </a:r>
            <a:r>
              <a:rPr lang="de-DE" dirty="0" smtClean="0"/>
              <a:t>Praktikum</a:t>
            </a:r>
            <a:r>
              <a:rPr lang="de-DE" dirty="0"/>
              <a:t>	</a:t>
            </a:r>
          </a:p>
        </p:txBody>
      </p:sp>
    </p:spTree>
    <p:extLst>
      <p:ext uri="{BB962C8B-B14F-4D97-AF65-F5344CB8AC3E}">
        <p14:creationId xmlns:p14="http://schemas.microsoft.com/office/powerpoint/2010/main" val="2441061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ctrTitle"/>
          </p:nvPr>
        </p:nvSpPr>
        <p:spPr>
          <a:xfrm>
            <a:off x="685800" y="642918"/>
            <a:ext cx="7772400" cy="785802"/>
          </a:xfrm>
        </p:spPr>
        <p:txBody>
          <a:bodyPr/>
          <a:lstStyle/>
          <a:p>
            <a:r>
              <a:rPr lang="de-DE" sz="3600" dirty="0" smtClean="0">
                <a:latin typeface="Calibri" pitchFamily="34" charset="0"/>
                <a:cs typeface="Calibri" pitchFamily="34" charset="0"/>
              </a:rPr>
              <a:t>Architektur von Informationssystemen</a:t>
            </a:r>
            <a:endParaRPr lang="de-DE" sz="3600" dirty="0">
              <a:latin typeface="Calibri" pitchFamily="34" charset="0"/>
              <a:cs typeface="Calibri" pitchFamily="34" charset="0"/>
            </a:endParaRPr>
          </a:p>
        </p:txBody>
      </p:sp>
      <p:sp>
        <p:nvSpPr>
          <p:cNvPr id="377859" name="Rectangle 3"/>
          <p:cNvSpPr>
            <a:spLocks noGrp="1" noChangeArrowheads="1"/>
          </p:cNvSpPr>
          <p:nvPr>
            <p:ph type="subTitle" idx="1"/>
          </p:nvPr>
        </p:nvSpPr>
        <p:spPr>
          <a:xfrm>
            <a:off x="1357290" y="1428736"/>
            <a:ext cx="6400800" cy="1928826"/>
          </a:xfrm>
        </p:spPr>
        <p:txBody>
          <a:bodyPr/>
          <a:lstStyle/>
          <a:p>
            <a:pPr marL="22225" indent="-22225" algn="ctr">
              <a:buFontTx/>
              <a:buNone/>
            </a:pPr>
            <a:r>
              <a:rPr lang="de-DE" sz="1400" dirty="0" smtClean="0">
                <a:latin typeface="Calibri" pitchFamily="34" charset="0"/>
                <a:cs typeface="Calibri" pitchFamily="34" charset="0"/>
              </a:rPr>
              <a:t>Hochschule für angewandte Wissenschaften Hamburg</a:t>
            </a:r>
          </a:p>
          <a:p>
            <a:pPr marL="22225" indent="-22225" algn="ctr">
              <a:buFontTx/>
              <a:buNone/>
            </a:pPr>
            <a:r>
              <a:rPr lang="de-DE" sz="1400" dirty="0" smtClean="0">
                <a:latin typeface="Calibri" pitchFamily="34" charset="0"/>
                <a:cs typeface="Calibri" pitchFamily="34" charset="0"/>
              </a:rPr>
              <a:t>Fachbereich Informatik</a:t>
            </a:r>
          </a:p>
          <a:p>
            <a:pPr marL="22225" indent="-22225" algn="ctr">
              <a:buFontTx/>
              <a:buNone/>
            </a:pPr>
            <a:endParaRPr lang="de-DE" sz="1400" dirty="0" smtClean="0">
              <a:latin typeface="Calibri" pitchFamily="34" charset="0"/>
              <a:cs typeface="Calibri" pitchFamily="34" charset="0"/>
            </a:endParaRPr>
          </a:p>
          <a:p>
            <a:pPr marL="22225" indent="-22225" algn="ctr">
              <a:buFontTx/>
              <a:buNone/>
            </a:pPr>
            <a:r>
              <a:rPr lang="de-DE" sz="1400" dirty="0" smtClean="0">
                <a:latin typeface="Calibri" pitchFamily="34" charset="0"/>
                <a:cs typeface="Calibri" pitchFamily="34" charset="0"/>
              </a:rPr>
              <a:t>Prof. Dr. Stefan Sarstedt</a:t>
            </a:r>
          </a:p>
          <a:p>
            <a:pPr marL="22225" indent="-22225" algn="ctr">
              <a:buFontTx/>
              <a:buNone/>
            </a:pPr>
            <a:r>
              <a:rPr lang="de-DE" sz="1400" dirty="0" smtClean="0">
                <a:latin typeface="Calibri" pitchFamily="34" charset="0"/>
                <a:cs typeface="Calibri" pitchFamily="34" charset="0"/>
              </a:rPr>
              <a:t>(stefan.sarstedt@haw-hamburg.de)</a:t>
            </a:r>
          </a:p>
        </p:txBody>
      </p:sp>
      <p:sp>
        <p:nvSpPr>
          <p:cNvPr id="6" name="Rechteck 5"/>
          <p:cNvSpPr/>
          <p:nvPr/>
        </p:nvSpPr>
        <p:spPr>
          <a:xfrm>
            <a:off x="2750016" y="3643314"/>
            <a:ext cx="3626955" cy="461665"/>
          </a:xfrm>
          <a:prstGeom prst="rect">
            <a:avLst/>
          </a:prstGeom>
        </p:spPr>
        <p:txBody>
          <a:bodyPr wrap="none">
            <a:spAutoFit/>
          </a:bodyPr>
          <a:lstStyle/>
          <a:p>
            <a:r>
              <a:rPr lang="de-DE" sz="2400" dirty="0" smtClean="0">
                <a:solidFill>
                  <a:srgbClr val="0070C0"/>
                </a:solidFill>
              </a:rPr>
              <a:t>Die Rolle des Architekten</a:t>
            </a:r>
          </a:p>
        </p:txBody>
      </p:sp>
      <p:pic>
        <p:nvPicPr>
          <p:cNvPr id="5" name="Picture 2" descr="http://img.archiexpo.de/images_ae/photo-g/2d-architektur-cad-software-91443.jpg"/>
          <p:cNvPicPr>
            <a:picLocks noChangeAspect="1" noChangeArrowheads="1"/>
          </p:cNvPicPr>
          <p:nvPr/>
        </p:nvPicPr>
        <p:blipFill>
          <a:blip r:embed="rId3" cstate="print"/>
          <a:srcRect/>
          <a:stretch>
            <a:fillRect/>
          </a:stretch>
        </p:blipFill>
        <p:spPr bwMode="auto">
          <a:xfrm>
            <a:off x="6372200" y="3645024"/>
            <a:ext cx="2425701" cy="293971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1043608" y="2708920"/>
            <a:ext cx="6984776" cy="923330"/>
          </a:xfrm>
          <a:prstGeom prst="rect">
            <a:avLst/>
          </a:prstGeom>
        </p:spPr>
        <p:txBody>
          <a:bodyPr wrap="square">
            <a:spAutoFit/>
          </a:bodyPr>
          <a:lstStyle/>
          <a:p>
            <a:r>
              <a:rPr lang="de-DE" sz="1800" dirty="0" smtClean="0"/>
              <a:t>„</a:t>
            </a:r>
            <a:r>
              <a:rPr lang="de-DE" sz="1800" i="1" dirty="0" smtClean="0"/>
              <a:t>Das </a:t>
            </a:r>
            <a:r>
              <a:rPr lang="de-DE" sz="1800" i="1" dirty="0"/>
              <a:t>Leben von Software-Architekten besteht aus einer langen   und schnellen Abfolge suboptimaler Entwurfsentscheidungen,  die meist im Dunkel getroffen werden</a:t>
            </a:r>
            <a:r>
              <a:rPr lang="de-DE" sz="1800" dirty="0" smtClean="0"/>
              <a:t>.“ (</a:t>
            </a:r>
            <a:r>
              <a:rPr lang="de-DE" sz="1800" dirty="0" err="1" smtClean="0"/>
              <a:t>Kruchten</a:t>
            </a:r>
            <a:r>
              <a:rPr lang="de-DE" sz="1800" dirty="0" smtClean="0"/>
              <a:t> 2002)</a:t>
            </a:r>
            <a:endParaRPr lang="de-DE" sz="1800" dirty="0"/>
          </a:p>
        </p:txBody>
      </p:sp>
    </p:spTree>
    <p:extLst>
      <p:ext uri="{BB962C8B-B14F-4D97-AF65-F5344CB8AC3E}">
        <p14:creationId xmlns:p14="http://schemas.microsoft.com/office/powerpoint/2010/main" val="21190237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a:t>
            </a:r>
            <a:endParaRPr lang="de-DE" dirty="0"/>
          </a:p>
        </p:txBody>
      </p:sp>
      <p:grpSp>
        <p:nvGrpSpPr>
          <p:cNvPr id="3" name="Gruppieren 8"/>
          <p:cNvGrpSpPr/>
          <p:nvPr/>
        </p:nvGrpSpPr>
        <p:grpSpPr>
          <a:xfrm>
            <a:off x="6444208" y="3120407"/>
            <a:ext cx="2088232" cy="2972889"/>
            <a:chOff x="5786446" y="3786190"/>
            <a:chExt cx="1101690" cy="1568409"/>
          </a:xfrm>
        </p:grpSpPr>
        <p:pic>
          <p:nvPicPr>
            <p:cNvPr id="472066" name="Picture 2" descr="C:\Users\sarstedt\AppData\Local\Microsoft\Windows\Temporary Internet Files\Content.IE5\TO57A122\MPj04309590000[1].jpg"/>
            <p:cNvPicPr>
              <a:picLocks noChangeAspect="1" noChangeArrowheads="1"/>
            </p:cNvPicPr>
            <p:nvPr/>
          </p:nvPicPr>
          <p:blipFill>
            <a:blip r:embed="rId3" cstate="print"/>
            <a:srcRect/>
            <a:stretch>
              <a:fillRect/>
            </a:stretch>
          </p:blipFill>
          <p:spPr bwMode="auto">
            <a:xfrm>
              <a:off x="5786446" y="3786190"/>
              <a:ext cx="1101690" cy="1500174"/>
            </a:xfrm>
            <a:prstGeom prst="rect">
              <a:avLst/>
            </a:prstGeom>
            <a:noFill/>
          </p:spPr>
        </p:pic>
        <p:sp>
          <p:nvSpPr>
            <p:cNvPr id="8" name="Rechteck 7"/>
            <p:cNvSpPr/>
            <p:nvPr/>
          </p:nvSpPr>
          <p:spPr>
            <a:xfrm>
              <a:off x="5938023" y="5143513"/>
              <a:ext cx="766371" cy="211086"/>
            </a:xfrm>
            <a:prstGeom prst="rect">
              <a:avLst/>
            </a:prstGeom>
          </p:spPr>
          <p:txBody>
            <a:bodyPr wrap="none">
              <a:spAutoFit/>
            </a:bodyPr>
            <a:lstStyle/>
            <a:p>
              <a:r>
                <a:rPr lang="de-DE" sz="2000" dirty="0" smtClean="0">
                  <a:latin typeface="Calibri" pitchFamily="34" charset="0"/>
                  <a:cs typeface="Calibri" pitchFamily="34" charset="0"/>
                </a:rPr>
                <a:t>10 Minuten</a:t>
              </a:r>
              <a:endParaRPr lang="de-DE" sz="2000" dirty="0">
                <a:latin typeface="Calibri" pitchFamily="34" charset="0"/>
                <a:cs typeface="Calibri" pitchFamily="34" charset="0"/>
              </a:endParaRPr>
            </a:p>
          </p:txBody>
        </p:sp>
      </p:grpSp>
      <p:pic>
        <p:nvPicPr>
          <p:cNvPr id="10" name="Picture 3" descr="C:\Users\sarstedt\AppData\Local\Microsoft\Windows\Temporary Internet Files\Content.IE5\TO57A122\MCj04349290000[1].png"/>
          <p:cNvPicPr>
            <a:picLocks noChangeAspect="1" noChangeArrowheads="1"/>
          </p:cNvPicPr>
          <p:nvPr/>
        </p:nvPicPr>
        <p:blipFill>
          <a:blip r:embed="rId4" cstate="print"/>
          <a:srcRect/>
          <a:stretch>
            <a:fillRect/>
          </a:stretch>
        </p:blipFill>
        <p:spPr bwMode="auto">
          <a:xfrm>
            <a:off x="2950902" y="928670"/>
            <a:ext cx="757002" cy="757002"/>
          </a:xfrm>
          <a:prstGeom prst="rect">
            <a:avLst/>
          </a:prstGeom>
          <a:noFill/>
        </p:spPr>
      </p:pic>
      <p:sp>
        <p:nvSpPr>
          <p:cNvPr id="472067" name="Rectangle 3"/>
          <p:cNvSpPr>
            <a:spLocks noChangeArrowheads="1"/>
          </p:cNvSpPr>
          <p:nvPr/>
        </p:nvSpPr>
        <p:spPr bwMode="auto">
          <a:xfrm>
            <a:off x="428596" y="1643050"/>
            <a:ext cx="8286808" cy="4714908"/>
          </a:xfrm>
          <a:prstGeom prst="rect">
            <a:avLst/>
          </a:prstGeom>
          <a:noFill/>
          <a:ln w="9525">
            <a:noFill/>
            <a:miter lim="800000"/>
            <a:headEnd/>
            <a:tailEnd/>
          </a:ln>
          <a:effectLst/>
        </p:spPr>
        <p:txBody>
          <a:bodyPr vert="horz" wrap="square" lIns="91440" tIns="304704" rIns="91440" bIns="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2400" b="1" i="0" u="none" strike="noStrike" cap="none" normalizeH="0" baseline="0" dirty="0" smtClean="0">
                <a:ln>
                  <a:noFill/>
                </a:ln>
                <a:solidFill>
                  <a:srgbClr val="365F91"/>
                </a:solidFill>
                <a:effectLst/>
                <a:latin typeface="Cambria" pitchFamily="18" charset="0"/>
                <a:ea typeface="Times New Roman" pitchFamily="18" charset="0"/>
                <a:cs typeface="Times New Roman" pitchFamily="18" charset="0"/>
              </a:rPr>
              <a:t>Aufgaben eines Architekten</a:t>
            </a:r>
          </a:p>
          <a:p>
            <a:pPr marL="0" marR="0" lvl="0" indent="0" algn="l" defTabSz="914400" rtl="0" eaLnBrk="0" fontAlgn="base" latinLnBrk="0" hangingPunct="0">
              <a:lnSpc>
                <a:spcPct val="100000"/>
              </a:lnSpc>
              <a:spcBef>
                <a:spcPct val="0"/>
              </a:spcBef>
              <a:spcAft>
                <a:spcPct val="0"/>
              </a:spcAft>
              <a:buClrTx/>
              <a:buSzTx/>
              <a:buFontTx/>
              <a:buNone/>
              <a:tabLst/>
            </a:pPr>
            <a:r>
              <a:rPr lang="de-DE" sz="2000" dirty="0" smtClean="0">
                <a:latin typeface="Calibri" pitchFamily="34" charset="0"/>
                <a:ea typeface="Calibri" pitchFamily="34" charset="0"/>
                <a:cs typeface="Times New Roman" pitchFamily="18" charset="0"/>
              </a:rPr>
              <a:t>Welche Aufgaben hat ein Architekt</a:t>
            </a:r>
          </a:p>
          <a:p>
            <a:pPr marL="361950" marR="0" lvl="0" indent="-361950" algn="l" defTabSz="914400" rtl="0" eaLnBrk="0" fontAlgn="base" latinLnBrk="0" hangingPunct="0">
              <a:lnSpc>
                <a:spcPct val="100000"/>
              </a:lnSpc>
              <a:spcBef>
                <a:spcPct val="0"/>
              </a:spcBef>
              <a:spcAft>
                <a:spcPct val="0"/>
              </a:spcAft>
              <a:buClrTx/>
              <a:buSzTx/>
              <a:buFont typeface="+mj-lt"/>
              <a:buAutoNum type="alphaLcParenR"/>
              <a:tabLst/>
            </a:pPr>
            <a:r>
              <a:rPr kumimoji="0" lang="de-DE" sz="2000" b="0" i="0" u="none" strike="noStrike" cap="none" normalizeH="0" baseline="0" dirty="0" smtClean="0">
                <a:ln>
                  <a:noFill/>
                </a:ln>
                <a:solidFill>
                  <a:schemeClr val="tx1"/>
                </a:solidFill>
                <a:effectLst/>
                <a:latin typeface="Calibri" pitchFamily="34" charset="0"/>
                <a:cs typeface="Times New Roman" pitchFamily="18" charset="0"/>
              </a:rPr>
              <a:t>im Bauwesen?</a:t>
            </a:r>
          </a:p>
          <a:p>
            <a:pPr marL="361950" marR="0" lvl="0" indent="-361950" algn="l" defTabSz="914400" rtl="0" eaLnBrk="0" fontAlgn="base" latinLnBrk="0" hangingPunct="0">
              <a:lnSpc>
                <a:spcPct val="100000"/>
              </a:lnSpc>
              <a:spcBef>
                <a:spcPct val="0"/>
              </a:spcBef>
              <a:spcAft>
                <a:spcPct val="0"/>
              </a:spcAft>
              <a:buClrTx/>
              <a:buSzTx/>
              <a:buFont typeface="+mj-lt"/>
              <a:buAutoNum type="alphaLcParenR"/>
              <a:tabLst/>
            </a:pPr>
            <a:r>
              <a:rPr lang="de-DE" sz="2000" dirty="0" smtClean="0">
                <a:latin typeface="Calibri" pitchFamily="34" charset="0"/>
                <a:cs typeface="Times New Roman" pitchFamily="18" charset="0"/>
              </a:rPr>
              <a:t>in der Informatik?</a:t>
            </a:r>
            <a:endParaRPr kumimoji="0" lang="de-DE"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95266" name="Picture 2" descr="C:\Users\sarstedt\AppData\Local\Microsoft\Windows\Temporary Internet Files\Content.IE5\8JRER7YQ\MP900438806[1].jpg"/>
          <p:cNvPicPr>
            <a:picLocks noChangeAspect="1" noChangeArrowheads="1"/>
          </p:cNvPicPr>
          <p:nvPr/>
        </p:nvPicPr>
        <p:blipFill>
          <a:blip r:embed="rId5" cstate="print"/>
          <a:srcRect/>
          <a:stretch>
            <a:fillRect/>
          </a:stretch>
        </p:blipFill>
        <p:spPr bwMode="auto">
          <a:xfrm>
            <a:off x="3347864" y="3933056"/>
            <a:ext cx="2304256" cy="1731439"/>
          </a:xfrm>
          <a:prstGeom prst="rect">
            <a:avLst/>
          </a:prstGeom>
          <a:noFill/>
        </p:spPr>
      </p:pic>
      <p:sp>
        <p:nvSpPr>
          <p:cNvPr id="9" name="Rechteck 8"/>
          <p:cNvSpPr/>
          <p:nvPr/>
        </p:nvSpPr>
        <p:spPr>
          <a:xfrm>
            <a:off x="3872046" y="5661248"/>
            <a:ext cx="1359868" cy="400110"/>
          </a:xfrm>
          <a:prstGeom prst="rect">
            <a:avLst/>
          </a:prstGeom>
        </p:spPr>
        <p:txBody>
          <a:bodyPr wrap="none">
            <a:spAutoFit/>
          </a:bodyPr>
          <a:lstStyle/>
          <a:p>
            <a:r>
              <a:rPr lang="de-DE" sz="2000" dirty="0" smtClean="0">
                <a:latin typeface="Calibri" pitchFamily="34" charset="0"/>
                <a:cs typeface="Times New Roman" pitchFamily="18" charset="0"/>
              </a:rPr>
              <a:t>In Gruppen</a:t>
            </a:r>
            <a:endParaRPr lang="de-DE"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Begriff „</a:t>
            </a:r>
            <a:r>
              <a:rPr lang="de-DE" dirty="0" smtClean="0">
                <a:solidFill>
                  <a:srgbClr val="0070C0"/>
                </a:solidFill>
              </a:rPr>
              <a:t>Softwarearchitekt</a:t>
            </a:r>
            <a:r>
              <a:rPr lang="de-DE" dirty="0" smtClean="0"/>
              <a:t>“</a:t>
            </a:r>
            <a:endParaRPr lang="de-DE" dirty="0"/>
          </a:p>
        </p:txBody>
      </p:sp>
      <p:sp>
        <p:nvSpPr>
          <p:cNvPr id="3" name="Inhaltsplatzhalter 2"/>
          <p:cNvSpPr>
            <a:spLocks noGrp="1"/>
          </p:cNvSpPr>
          <p:nvPr>
            <p:ph idx="1"/>
          </p:nvPr>
        </p:nvSpPr>
        <p:spPr/>
        <p:txBody>
          <a:bodyPr/>
          <a:lstStyle/>
          <a:p>
            <a:r>
              <a:rPr lang="de-DE" dirty="0" smtClean="0"/>
              <a:t>Geradezu inflationär verwendet</a:t>
            </a:r>
          </a:p>
          <a:p>
            <a:r>
              <a:rPr lang="de-DE" dirty="0" smtClean="0"/>
              <a:t>Rollenvorstellungen variieren erheblich</a:t>
            </a:r>
          </a:p>
          <a:p>
            <a:pPr lvl="1"/>
            <a:r>
              <a:rPr lang="de-DE" dirty="0" smtClean="0"/>
              <a:t>von „Hohe Qualifikation, kleiner Personenkreis“</a:t>
            </a:r>
          </a:p>
          <a:p>
            <a:pPr lvl="1"/>
            <a:r>
              <a:rPr lang="de-DE" dirty="0" smtClean="0"/>
              <a:t>bis „trendige Stellenbezeichnung“</a:t>
            </a:r>
          </a:p>
          <a:p>
            <a:r>
              <a:rPr lang="de-DE" dirty="0" smtClean="0"/>
              <a:t>Grobe Übersicht über die Verwendung im Folgenden (ohne Anspruch auf Vollständigkeit!)</a:t>
            </a:r>
          </a:p>
          <a:p>
            <a:pPr lvl="1"/>
            <a:r>
              <a:rPr lang="de-DE" dirty="0" smtClean="0"/>
              <a:t>„Der Plattformspezialist“</a:t>
            </a:r>
          </a:p>
          <a:p>
            <a:pPr lvl="1"/>
            <a:r>
              <a:rPr lang="de-DE" dirty="0" smtClean="0"/>
              <a:t>„Der Entwurfsspezialist“</a:t>
            </a:r>
          </a:p>
          <a:p>
            <a:pPr lvl="1"/>
            <a:r>
              <a:rPr lang="de-DE" dirty="0" smtClean="0"/>
              <a:t>„Der Stratege“</a:t>
            </a:r>
            <a:endParaRPr lang="de-DE"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Plattformspezialist (1/2)</a:t>
            </a:r>
            <a:endParaRPr lang="de-DE" dirty="0"/>
          </a:p>
        </p:txBody>
      </p:sp>
      <p:sp>
        <p:nvSpPr>
          <p:cNvPr id="3" name="Inhaltsplatzhalter 2"/>
          <p:cNvSpPr>
            <a:spLocks noGrp="1"/>
          </p:cNvSpPr>
          <p:nvPr>
            <p:ph idx="1"/>
          </p:nvPr>
        </p:nvSpPr>
        <p:spPr/>
        <p:txBody>
          <a:bodyPr/>
          <a:lstStyle/>
          <a:p>
            <a:r>
              <a:rPr lang="de-DE" dirty="0" smtClean="0"/>
              <a:t>technisch orientierte Spezialisten</a:t>
            </a:r>
          </a:p>
          <a:p>
            <a:r>
              <a:rPr lang="de-DE" dirty="0" smtClean="0"/>
              <a:t>Technologie, Middleware, Plattformen auf denen anwendungsspezifische Architekturen errichtet werden</a:t>
            </a:r>
          </a:p>
          <a:p>
            <a:r>
              <a:rPr lang="de-DE" dirty="0" smtClean="0"/>
              <a:t>Beispiele: JEE, .NET, CORBA</a:t>
            </a:r>
          </a:p>
          <a:p>
            <a:r>
              <a:rPr lang="de-DE" dirty="0" smtClean="0"/>
              <a:t>Entsprechend gibt es Zertifizierungen</a:t>
            </a:r>
          </a:p>
          <a:p>
            <a:pPr lvl="1"/>
            <a:r>
              <a:rPr lang="de-DE" dirty="0" smtClean="0"/>
              <a:t>Microsoft Certified Professional Developer: Windows/Web Developer 4, Java EE 5 Enterprise </a:t>
            </a:r>
            <a:r>
              <a:rPr lang="de-DE" dirty="0" err="1" smtClean="0"/>
              <a:t>Architect</a:t>
            </a:r>
            <a:r>
              <a:rPr lang="de-DE" dirty="0" smtClean="0"/>
              <a:t>, MCSE, </a:t>
            </a:r>
            <a:r>
              <a:rPr lang="de-DE" dirty="0" err="1" smtClean="0"/>
              <a:t>u.v.m</a:t>
            </a:r>
            <a:endParaRPr lang="de-DE" dirty="0" smtClean="0"/>
          </a:p>
          <a:p>
            <a:r>
              <a:rPr lang="de-DE" dirty="0" smtClean="0"/>
              <a:t>Plattformen sind heute sehr komplex und halten standardisierte Lösungen bereit</a:t>
            </a:r>
          </a:p>
          <a:p>
            <a:r>
              <a:rPr lang="de-DE" dirty="0" smtClean="0"/>
              <a:t>Sie schränken aber auch auf bestimmte (von den Unternehmen vorgegebene und nicht notwendigerweise angemessene!) Lösungsmuster ein!</a:t>
            </a:r>
          </a:p>
          <a:p>
            <a:r>
              <a:rPr lang="de-DE" dirty="0" smtClean="0">
                <a:solidFill>
                  <a:srgbClr val="0070C0"/>
                </a:solidFill>
              </a:rPr>
              <a:t>Kenntnisse der Möglichkeiten und Beschränkungen dieser Muster sind für Plattformspezialisten essenziell</a:t>
            </a:r>
            <a:endParaRPr lang="de-DE" dirty="0">
              <a:solidFill>
                <a:srgbClr val="0070C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Plattformspezialist (2/2)</a:t>
            </a:r>
            <a:endParaRPr lang="de-DE" dirty="0"/>
          </a:p>
        </p:txBody>
      </p:sp>
      <p:sp>
        <p:nvSpPr>
          <p:cNvPr id="3" name="Inhaltsplatzhalter 2"/>
          <p:cNvSpPr>
            <a:spLocks noGrp="1"/>
          </p:cNvSpPr>
          <p:nvPr>
            <p:ph idx="1"/>
          </p:nvPr>
        </p:nvSpPr>
        <p:spPr/>
        <p:txBody>
          <a:bodyPr/>
          <a:lstStyle/>
          <a:p>
            <a:r>
              <a:rPr lang="de-DE" dirty="0" smtClean="0"/>
              <a:t>Gefahr des Plattform-Fokus:</a:t>
            </a:r>
          </a:p>
          <a:p>
            <a:pPr lvl="1"/>
            <a:r>
              <a:rPr lang="de-DE" dirty="0" smtClean="0"/>
              <a:t>Werkzeuge beeinflussen die Sicht auf Probleme</a:t>
            </a:r>
          </a:p>
          <a:p>
            <a:pPr lvl="1"/>
            <a:endParaRPr lang="de-DE" dirty="0" smtClean="0"/>
          </a:p>
          <a:p>
            <a:pPr lvl="1"/>
            <a:endParaRPr lang="de-DE" dirty="0" smtClean="0"/>
          </a:p>
          <a:p>
            <a:pPr lvl="1"/>
            <a:endParaRPr lang="de-DE" dirty="0" smtClean="0"/>
          </a:p>
          <a:p>
            <a:pPr lvl="1"/>
            <a:r>
              <a:rPr lang="de-DE" dirty="0" smtClean="0"/>
              <a:t>Negativbeispiel: EJB </a:t>
            </a:r>
            <a:r>
              <a:rPr lang="de-DE" dirty="0" err="1" smtClean="0"/>
              <a:t>Entity</a:t>
            </a:r>
            <a:r>
              <a:rPr lang="de-DE" dirty="0" smtClean="0"/>
              <a:t> </a:t>
            </a:r>
            <a:r>
              <a:rPr lang="de-DE" dirty="0" err="1" smtClean="0"/>
              <a:t>Beans</a:t>
            </a:r>
            <a:r>
              <a:rPr lang="de-DE" dirty="0" smtClean="0"/>
              <a:t> (vor 3.0) führen bei strikter Anwendung zu </a:t>
            </a:r>
            <a:r>
              <a:rPr lang="de-DE" dirty="0" err="1" smtClean="0"/>
              <a:t>Performanzproblemen</a:t>
            </a:r>
            <a:endParaRPr lang="de-DE" dirty="0" smtClean="0"/>
          </a:p>
          <a:p>
            <a:r>
              <a:rPr lang="de-DE" dirty="0" smtClean="0"/>
              <a:t>In Projekten oftmals mehrere Plattformen; Brücken sind nötig</a:t>
            </a:r>
          </a:p>
          <a:p>
            <a:r>
              <a:rPr lang="de-DE" dirty="0" smtClean="0">
                <a:solidFill>
                  <a:srgbClr val="0070C0"/>
                </a:solidFill>
              </a:rPr>
              <a:t>Ein Software-Architekt muss in der Lage sein, mit mehreren Plattformspezialisten zusammenzuarbeiten und sie zu koordinieren</a:t>
            </a:r>
          </a:p>
          <a:p>
            <a:pPr lvl="1"/>
            <a:r>
              <a:rPr lang="de-DE" dirty="0" smtClean="0"/>
              <a:t>er selbst kann keine umfangreiche Detailkenntnis aller Plattformen haben!</a:t>
            </a:r>
          </a:p>
          <a:p>
            <a:r>
              <a:rPr lang="de-DE" dirty="0" smtClean="0"/>
              <a:t>Also: Die Rolle eines Software-Architekten ist umfangreicher als die eines Plattformspezialisten</a:t>
            </a:r>
          </a:p>
          <a:p>
            <a:pPr lvl="1"/>
            <a:endParaRPr lang="de-DE" dirty="0"/>
          </a:p>
        </p:txBody>
      </p:sp>
      <p:sp>
        <p:nvSpPr>
          <p:cNvPr id="5" name="Rechteck 4"/>
          <p:cNvSpPr/>
          <p:nvPr/>
        </p:nvSpPr>
        <p:spPr>
          <a:xfrm>
            <a:off x="1187624" y="2566645"/>
            <a:ext cx="7272808" cy="646331"/>
          </a:xfrm>
          <a:prstGeom prst="rect">
            <a:avLst/>
          </a:prstGeom>
        </p:spPr>
        <p:txBody>
          <a:bodyPr wrap="square">
            <a:spAutoFit/>
          </a:bodyPr>
          <a:lstStyle/>
          <a:p>
            <a:r>
              <a:rPr lang="de-DE" sz="1800" dirty="0" smtClean="0">
                <a:solidFill>
                  <a:srgbClr val="FF9900"/>
                </a:solidFill>
              </a:rPr>
              <a:t>„</a:t>
            </a:r>
            <a:r>
              <a:rPr lang="de-DE" sz="1800" i="1" dirty="0" smtClean="0">
                <a:solidFill>
                  <a:srgbClr val="FF9900"/>
                </a:solidFill>
              </a:rPr>
              <a:t>Wer als Werkzeug nur einen Hammer hat, sieht in jedem Problem einen Nagel</a:t>
            </a:r>
            <a:r>
              <a:rPr lang="de-DE" sz="1800" dirty="0" smtClean="0">
                <a:solidFill>
                  <a:srgbClr val="FF9900"/>
                </a:solidFill>
              </a:rPr>
              <a:t>.“ (Paul Watzlawick)</a:t>
            </a:r>
            <a:endParaRPr lang="de-DE" sz="1800" dirty="0">
              <a:solidFill>
                <a:srgbClr val="FF99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Entwurfsspezialist</a:t>
            </a:r>
            <a:endParaRPr lang="de-DE" dirty="0"/>
          </a:p>
        </p:txBody>
      </p:sp>
      <p:sp>
        <p:nvSpPr>
          <p:cNvPr id="3" name="Inhaltsplatzhalter 2"/>
          <p:cNvSpPr>
            <a:spLocks noGrp="1"/>
          </p:cNvSpPr>
          <p:nvPr>
            <p:ph idx="1"/>
          </p:nvPr>
        </p:nvSpPr>
        <p:spPr/>
        <p:txBody>
          <a:bodyPr/>
          <a:lstStyle/>
          <a:p>
            <a:r>
              <a:rPr lang="de-DE" dirty="0" smtClean="0"/>
              <a:t>Spezialist für Objektorientierten Entwurf</a:t>
            </a:r>
          </a:p>
          <a:p>
            <a:r>
              <a:rPr lang="de-DE" dirty="0" smtClean="0"/>
              <a:t>Kenntnis spezieller Entwurfsmuster und des 3-Schichten-Modells für Informationssysteme</a:t>
            </a:r>
          </a:p>
          <a:p>
            <a:r>
              <a:rPr lang="de-DE" dirty="0" smtClean="0"/>
              <a:t>OO-Entwurf beeinflusst Evolvierbarkeit stark</a:t>
            </a:r>
          </a:p>
          <a:p>
            <a:r>
              <a:rPr lang="de-DE" dirty="0" smtClean="0"/>
              <a:t>Feingranulare Ebene von Objekten werden selten vom Architekten selbst bearbeitet</a:t>
            </a:r>
          </a:p>
          <a:p>
            <a:r>
              <a:rPr lang="de-DE" dirty="0" smtClean="0">
                <a:solidFill>
                  <a:srgbClr val="0070C0"/>
                </a:solidFill>
              </a:rPr>
              <a:t>Architekt arbeitet mit größeren Einheiten und </a:t>
            </a:r>
            <a:r>
              <a:rPr lang="de-DE" b="1" dirty="0" smtClean="0">
                <a:solidFill>
                  <a:srgbClr val="0070C0"/>
                </a:solidFill>
              </a:rPr>
              <a:t>delegiert</a:t>
            </a:r>
            <a:r>
              <a:rPr lang="de-DE" dirty="0" smtClean="0">
                <a:solidFill>
                  <a:srgbClr val="0070C0"/>
                </a:solidFill>
              </a:rPr>
              <a:t> den detaillierten Entwurf (z. B. einer Komponenten-Innensicht)</a:t>
            </a:r>
            <a:endParaRPr lang="de-DE" dirty="0">
              <a:solidFill>
                <a:srgbClr val="0070C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Stratege</a:t>
            </a:r>
            <a:endParaRPr lang="de-DE" dirty="0"/>
          </a:p>
        </p:txBody>
      </p:sp>
      <p:sp>
        <p:nvSpPr>
          <p:cNvPr id="3" name="Inhaltsplatzhalter 2"/>
          <p:cNvSpPr>
            <a:spLocks noGrp="1"/>
          </p:cNvSpPr>
          <p:nvPr>
            <p:ph idx="1"/>
          </p:nvPr>
        </p:nvSpPr>
        <p:spPr/>
        <p:txBody>
          <a:bodyPr/>
          <a:lstStyle/>
          <a:p>
            <a:r>
              <a:rPr lang="de-DE" dirty="0" smtClean="0"/>
              <a:t>Bei umfangreicher und kritischer Informationstechnologie: Betriebs- und Evolutionskosten und die </a:t>
            </a:r>
            <a:r>
              <a:rPr lang="de-DE" b="1" dirty="0" smtClean="0"/>
              <a:t>Abhängigkeit von Software</a:t>
            </a:r>
            <a:r>
              <a:rPr lang="de-DE" dirty="0" smtClean="0"/>
              <a:t> sind </a:t>
            </a:r>
            <a:r>
              <a:rPr lang="de-DE" b="1" dirty="0" smtClean="0"/>
              <a:t>von</a:t>
            </a:r>
            <a:r>
              <a:rPr lang="de-DE" dirty="0" smtClean="0"/>
              <a:t> </a:t>
            </a:r>
            <a:r>
              <a:rPr lang="de-DE" b="1" dirty="0" smtClean="0"/>
              <a:t>strategischer Bedeutung</a:t>
            </a:r>
          </a:p>
          <a:p>
            <a:pPr lvl="1"/>
            <a:r>
              <a:rPr lang="de-DE" dirty="0" smtClean="0"/>
              <a:t>Ständige Verfügbarkeit der Services wichtig („24/7“)</a:t>
            </a:r>
          </a:p>
          <a:p>
            <a:pPr lvl="1"/>
            <a:r>
              <a:rPr lang="de-DE" dirty="0" smtClean="0"/>
              <a:t>Anpassung von Services, ohne oder minimale Ausfallzeiten</a:t>
            </a:r>
          </a:p>
          <a:p>
            <a:pPr lvl="1"/>
            <a:r>
              <a:rPr lang="de-DE" dirty="0" smtClean="0"/>
              <a:t>hohe Kosten für IT</a:t>
            </a:r>
          </a:p>
          <a:p>
            <a:r>
              <a:rPr lang="de-DE" dirty="0" smtClean="0"/>
              <a:t>Gruppe von Software-Architekten kümmert sich um die unternehmensweite Sicht und sucht Optimierungsmöglichkeiten über Bereiche hinweg</a:t>
            </a:r>
          </a:p>
          <a:p>
            <a:pPr lvl="1"/>
            <a:r>
              <a:rPr lang="de-DE" dirty="0" smtClean="0"/>
              <a:t>Reduzierung der Anzahl der zu betreibenden Plattformen</a:t>
            </a:r>
          </a:p>
          <a:p>
            <a:pPr lvl="1"/>
            <a:r>
              <a:rPr lang="de-DE" dirty="0" smtClean="0"/>
              <a:t>Standardisierung von Technologie</a:t>
            </a:r>
          </a:p>
          <a:p>
            <a:pPr lvl="1"/>
            <a:r>
              <a:rPr lang="de-DE" dirty="0" smtClean="0"/>
              <a:t>Anwendungsspezifische Standards (Dateiformate, XML-Grammatiken), einheitliche Begriffswelt („Ontologie“) gestalten</a:t>
            </a:r>
          </a:p>
          <a:p>
            <a:r>
              <a:rPr lang="de-DE" dirty="0" smtClean="0">
                <a:solidFill>
                  <a:srgbClr val="0070C0"/>
                </a:solidFill>
              </a:rPr>
              <a:t>der Architekt ist hier eher „Software-Stadtplaner“</a:t>
            </a:r>
            <a:endParaRPr lang="de-DE" dirty="0">
              <a:solidFill>
                <a:srgbClr val="0070C0"/>
              </a:solidFill>
            </a:endParaRPr>
          </a:p>
        </p:txBody>
      </p:sp>
      <p:pic>
        <p:nvPicPr>
          <p:cNvPr id="993282" name="Picture 2" descr="C:\Users\sarstedt\AppData\Local\Microsoft\Windows\Temporary Internet Files\Content.IE5\WKCGKVOM\MC900186310[1].wmf"/>
          <p:cNvPicPr>
            <a:picLocks noChangeAspect="1" noChangeArrowheads="1"/>
          </p:cNvPicPr>
          <p:nvPr/>
        </p:nvPicPr>
        <p:blipFill>
          <a:blip r:embed="rId2" cstate="print"/>
          <a:srcRect/>
          <a:stretch>
            <a:fillRect/>
          </a:stretch>
        </p:blipFill>
        <p:spPr bwMode="auto">
          <a:xfrm>
            <a:off x="6372200" y="5733256"/>
            <a:ext cx="1368152" cy="846557"/>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für Komplexität einer IT-Landschaft</a:t>
            </a:r>
            <a:endParaRPr lang="de-DE" dirty="0"/>
          </a:p>
        </p:txBody>
      </p:sp>
      <p:pic>
        <p:nvPicPr>
          <p:cNvPr id="1212418" name="Picture 2"/>
          <p:cNvPicPr>
            <a:picLocks noChangeAspect="1" noChangeArrowheads="1"/>
          </p:cNvPicPr>
          <p:nvPr/>
        </p:nvPicPr>
        <p:blipFill>
          <a:blip r:embed="rId2" cstate="print"/>
          <a:srcRect/>
          <a:stretch>
            <a:fillRect/>
          </a:stretch>
        </p:blipFill>
        <p:spPr bwMode="auto">
          <a:xfrm>
            <a:off x="827584" y="1512168"/>
            <a:ext cx="7116477" cy="5013176"/>
          </a:xfrm>
          <a:prstGeom prst="rect">
            <a:avLst/>
          </a:prstGeom>
          <a:noFill/>
          <a:ln w="9525">
            <a:noFill/>
            <a:miter lim="800000"/>
            <a:headEnd/>
            <a:tailEnd/>
          </a:ln>
        </p:spPr>
      </p:pic>
      <p:sp>
        <p:nvSpPr>
          <p:cNvPr id="5" name="Textfeld 4"/>
          <p:cNvSpPr txBox="1"/>
          <p:nvPr/>
        </p:nvSpPr>
        <p:spPr>
          <a:xfrm rot="18872786">
            <a:off x="7017311" y="5595146"/>
            <a:ext cx="2016224" cy="432048"/>
          </a:xfrm>
          <a:prstGeom prst="rect">
            <a:avLst/>
          </a:prstGeom>
          <a:noFill/>
        </p:spPr>
        <p:txBody>
          <a:bodyPr wrap="square" rtlCol="0">
            <a:noAutofit/>
          </a:bodyPr>
          <a:lstStyle/>
          <a:p>
            <a:r>
              <a:rPr lang="de-DE" sz="2400" dirty="0" smtClean="0">
                <a:solidFill>
                  <a:srgbClr val="FF0000"/>
                </a:solidFill>
              </a:rPr>
              <a:t>INTERN</a:t>
            </a:r>
            <a:endParaRPr lang="de-DE" sz="2400"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Probleme einer zu technologischen Sichtweise</a:t>
            </a:r>
            <a:endParaRPr lang="de-DE" dirty="0"/>
          </a:p>
        </p:txBody>
      </p:sp>
      <p:sp>
        <p:nvSpPr>
          <p:cNvPr id="3" name="Inhaltsplatzhalter 2"/>
          <p:cNvSpPr>
            <a:spLocks noGrp="1"/>
          </p:cNvSpPr>
          <p:nvPr>
            <p:ph idx="1"/>
          </p:nvPr>
        </p:nvSpPr>
        <p:spPr/>
        <p:txBody>
          <a:bodyPr/>
          <a:lstStyle/>
          <a:p>
            <a:r>
              <a:rPr lang="de-DE" sz="1800" dirty="0" smtClean="0"/>
              <a:t>Software-Qualitäten lassen sich </a:t>
            </a:r>
            <a:r>
              <a:rPr lang="de-DE" sz="1800" b="1" dirty="0" smtClean="0"/>
              <a:t>nicht</a:t>
            </a:r>
            <a:r>
              <a:rPr lang="de-DE" sz="1800" dirty="0" smtClean="0"/>
              <a:t> allein durch Anwendung von Methoden und Technologien erzielen</a:t>
            </a:r>
          </a:p>
          <a:p>
            <a:r>
              <a:rPr lang="de-DE" sz="1800" dirty="0" smtClean="0"/>
              <a:t>Eine Fokussierung des Architekten auf diese Belange führt zu Problemen</a:t>
            </a:r>
          </a:p>
          <a:p>
            <a:pPr lvl="1"/>
            <a:r>
              <a:rPr lang="de-DE" sz="1600" dirty="0" smtClean="0"/>
              <a:t>Gliederung eines Systems ist nicht fachlich getrieben und führt zu unverständlichen Strukturen (siehe Kohäsion/Kopplung)</a:t>
            </a:r>
          </a:p>
          <a:p>
            <a:pPr lvl="1"/>
            <a:r>
              <a:rPr lang="de-DE" sz="1600" dirty="0" smtClean="0"/>
              <a:t>Unscharfe Ziele („hohe Flexibilität der Software“) lassen sich nicht messbar umsetzen; der Architekt hat oft Freiheiten („kleiner König“) und wird die Flexibilität an falschen Stellen mit überzogenem Aufwand einbauen</a:t>
            </a:r>
          </a:p>
          <a:p>
            <a:r>
              <a:rPr lang="de-DE" sz="1800" dirty="0" smtClean="0"/>
              <a:t>Technologische und methodische Möglichkeiten müssen daher vom Architekten </a:t>
            </a:r>
            <a:r>
              <a:rPr lang="de-DE" sz="1800" b="1" dirty="0" smtClean="0"/>
              <a:t>gezielt</a:t>
            </a:r>
            <a:r>
              <a:rPr lang="de-DE" sz="1800" dirty="0" smtClean="0"/>
              <a:t> eingesetzt werden</a:t>
            </a:r>
          </a:p>
          <a:p>
            <a:r>
              <a:rPr lang="de-DE" sz="1800" dirty="0" smtClean="0"/>
              <a:t>Daher muss er sich insbesondere mit den </a:t>
            </a:r>
            <a:r>
              <a:rPr lang="de-DE" sz="1800" b="1" dirty="0" smtClean="0"/>
              <a:t>fachlichen</a:t>
            </a:r>
            <a:r>
              <a:rPr lang="de-DE" sz="1800" dirty="0" smtClean="0"/>
              <a:t> Belangen des Projekts auseinandersetzen (funktionale / nichtfunktionale Anforderungen)</a:t>
            </a:r>
          </a:p>
          <a:p>
            <a:r>
              <a:rPr lang="de-DE" sz="1800" dirty="0" smtClean="0"/>
              <a:t>Statt einer nichtfunktionalen Anforderung „hohe Flexibilität“ sollten z. B. gezielt </a:t>
            </a:r>
            <a:r>
              <a:rPr lang="de-DE" sz="1800" b="1" dirty="0" smtClean="0"/>
              <a:t>Änderungsszenarien</a:t>
            </a:r>
            <a:r>
              <a:rPr lang="de-DE" sz="1800" dirty="0" smtClean="0"/>
              <a:t> definiert und „durchgespielt“ werden (später mehr)</a:t>
            </a:r>
          </a:p>
          <a:p>
            <a:r>
              <a:rPr lang="de-DE" sz="1800" dirty="0" smtClean="0">
                <a:solidFill>
                  <a:srgbClr val="0070C0"/>
                </a:solidFill>
              </a:rPr>
              <a:t>Der Architekt muss daher den Auftraggeber bei der Formulierung von (insbes. nichtfunktionalen) Anforderungen unterstützen</a:t>
            </a:r>
          </a:p>
          <a:p>
            <a:pPr lvl="1"/>
            <a:endParaRPr lang="de-DE"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Organisation</a:t>
            </a:r>
            <a:endParaRPr lang="de-DE" dirty="0"/>
          </a:p>
        </p:txBody>
      </p:sp>
      <p:sp>
        <p:nvSpPr>
          <p:cNvPr id="3" name="Inhaltsplatzhalter 2"/>
          <p:cNvSpPr>
            <a:spLocks noGrp="1"/>
          </p:cNvSpPr>
          <p:nvPr>
            <p:ph idx="1"/>
          </p:nvPr>
        </p:nvSpPr>
        <p:spPr>
          <a:xfrm>
            <a:off x="304800" y="1752600"/>
            <a:ext cx="8659688" cy="4629150"/>
          </a:xfrm>
        </p:spPr>
        <p:txBody>
          <a:bodyPr/>
          <a:lstStyle/>
          <a:p>
            <a:r>
              <a:rPr lang="de-DE" dirty="0" smtClean="0">
                <a:solidFill>
                  <a:srgbClr val="0070C0"/>
                </a:solidFill>
              </a:rPr>
              <a:t>Vorlesung</a:t>
            </a:r>
          </a:p>
          <a:p>
            <a:pPr lvl="1"/>
            <a:r>
              <a:rPr lang="de-DE" dirty="0" smtClean="0"/>
              <a:t>Unterlagen auf Moodle</a:t>
            </a:r>
            <a:br>
              <a:rPr lang="de-DE" dirty="0" smtClean="0"/>
            </a:br>
            <a:r>
              <a:rPr lang="de-DE" dirty="0" smtClean="0"/>
              <a:t>Melden Sie sich beim Moodle an:</a:t>
            </a:r>
            <a:br>
              <a:rPr lang="de-DE" dirty="0" smtClean="0"/>
            </a:br>
            <a:r>
              <a:rPr lang="de-DE" dirty="0">
                <a:hlinkClick r:id="rId2"/>
              </a:rPr>
              <a:t>http://www.elearning.haw-hamburg.de/course/view.php?id=</a:t>
            </a:r>
            <a:r>
              <a:rPr lang="de-DE" dirty="0" smtClean="0">
                <a:hlinkClick r:id="rId2"/>
              </a:rPr>
              <a:t>3512</a:t>
            </a:r>
            <a:endParaRPr lang="de-DE" dirty="0" smtClean="0"/>
          </a:p>
          <a:p>
            <a:r>
              <a:rPr lang="de-DE" smtClean="0">
                <a:solidFill>
                  <a:srgbClr val="0070C0"/>
                </a:solidFill>
              </a:rPr>
              <a:t>Klausur </a:t>
            </a:r>
            <a:r>
              <a:rPr lang="de-DE" dirty="0" smtClean="0"/>
              <a:t>am Semesterende </a:t>
            </a:r>
            <a:r>
              <a:rPr lang="de-DE" u="sng" dirty="0" smtClean="0"/>
              <a:t>ohne</a:t>
            </a:r>
            <a:r>
              <a:rPr lang="de-DE" dirty="0" smtClean="0"/>
              <a:t> Hilfsmittel</a:t>
            </a:r>
            <a:endParaRPr lang="de-DE" dirty="0"/>
          </a:p>
        </p:txBody>
      </p:sp>
      <p:sp>
        <p:nvSpPr>
          <p:cNvPr id="4" name="Ellipse 3"/>
          <p:cNvSpPr/>
          <p:nvPr/>
        </p:nvSpPr>
        <p:spPr bwMode="auto">
          <a:xfrm>
            <a:off x="6444208" y="2564904"/>
            <a:ext cx="1440160" cy="504056"/>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87073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hteck 7"/>
          <p:cNvSpPr/>
          <p:nvPr/>
        </p:nvSpPr>
        <p:spPr bwMode="auto">
          <a:xfrm>
            <a:off x="683568" y="4725145"/>
            <a:ext cx="8270861" cy="950825"/>
          </a:xfrm>
          <a:prstGeom prst="rect">
            <a:avLst/>
          </a:prstGeom>
          <a:solidFill>
            <a:srgbClr val="FFC000">
              <a:alpha val="4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683568" y="5661247"/>
            <a:ext cx="8270861" cy="864097"/>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7" name="Rechteck 6"/>
          <p:cNvSpPr/>
          <p:nvPr/>
        </p:nvSpPr>
        <p:spPr bwMode="auto">
          <a:xfrm>
            <a:off x="683568" y="3133494"/>
            <a:ext cx="8270861" cy="1231610"/>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4" name="Rechteck 3"/>
          <p:cNvSpPr/>
          <p:nvPr/>
        </p:nvSpPr>
        <p:spPr bwMode="auto">
          <a:xfrm>
            <a:off x="683568" y="2132856"/>
            <a:ext cx="8270861" cy="1000637"/>
          </a:xfrm>
          <a:prstGeom prst="rect">
            <a:avLst/>
          </a:prstGeom>
          <a:solidFill>
            <a:srgbClr val="FFC000">
              <a:alpha val="4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2" name="Titel 1"/>
          <p:cNvSpPr>
            <a:spLocks noGrp="1"/>
          </p:cNvSpPr>
          <p:nvPr>
            <p:ph type="title"/>
          </p:nvPr>
        </p:nvSpPr>
        <p:spPr/>
        <p:txBody>
          <a:bodyPr/>
          <a:lstStyle/>
          <a:p>
            <a:r>
              <a:rPr lang="de-DE" dirty="0" smtClean="0"/>
              <a:t>Aufgaben von Architekten (im Bauwesen und hier)</a:t>
            </a:r>
            <a:endParaRPr lang="de-DE" dirty="0"/>
          </a:p>
        </p:txBody>
      </p:sp>
      <p:sp>
        <p:nvSpPr>
          <p:cNvPr id="3" name="Inhaltsplatzhalter 2"/>
          <p:cNvSpPr>
            <a:spLocks noGrp="1"/>
          </p:cNvSpPr>
          <p:nvPr>
            <p:ph idx="1"/>
          </p:nvPr>
        </p:nvSpPr>
        <p:spPr/>
        <p:txBody>
          <a:bodyPr/>
          <a:lstStyle/>
          <a:p>
            <a:r>
              <a:rPr lang="de-DE" b="1" dirty="0" smtClean="0"/>
              <a:t>Entwurf</a:t>
            </a:r>
          </a:p>
          <a:p>
            <a:pPr>
              <a:buNone/>
            </a:pPr>
            <a:r>
              <a:rPr lang="de-DE" dirty="0" smtClean="0"/>
              <a:t>	Gestalterisch; wesentlicher Anteil betrifft allerdings verborgene Strukturen und Eigenschaften: Erschließung, Funktion der Lüftung, Möglichkeiten zum Um- und Anbau, …</a:t>
            </a:r>
          </a:p>
          <a:p>
            <a:pPr>
              <a:buNone/>
            </a:pPr>
            <a:r>
              <a:rPr lang="de-DE" dirty="0" smtClean="0"/>
              <a:t>	Bei der Software: Performanz, Skalierbarkeit, Fitness zur Evolution, …; begrenztes Budget zwingt zu Kompromissen unter Berücksichtigung des Stils des Architekten; und „Ästhetik“ gibt es bei uns auch</a:t>
            </a:r>
          </a:p>
          <a:p>
            <a:r>
              <a:rPr lang="de-DE" b="1" dirty="0" smtClean="0"/>
              <a:t>Planung und Organisation</a:t>
            </a:r>
            <a:r>
              <a:rPr lang="de-DE" dirty="0" smtClean="0"/>
              <a:t/>
            </a:r>
            <a:br>
              <a:rPr lang="de-DE" dirty="0" smtClean="0"/>
            </a:br>
            <a:r>
              <a:rPr lang="de-DE" dirty="0" smtClean="0"/>
              <a:t>Der Bau wird in sog. „Baulose“ eingeteilt, die von Firmen/Handwerkern zu erstellen sind; Architekt ist für diese Aufteilung und die Terminplanung verantwortlich</a:t>
            </a:r>
            <a:br>
              <a:rPr lang="de-DE" dirty="0" smtClean="0"/>
            </a:br>
            <a:r>
              <a:rPr lang="de-DE" dirty="0" smtClean="0"/>
              <a:t>Bei der Software: Planung schwierig (siehe SE1/2), Arbeitsteilung an Hand von Komponenten, iteratives Vorgehen sinnvoll, um im Verlauf zu „Lernen“</a:t>
            </a:r>
            <a:endParaRPr lang="de-DE" dirty="0"/>
          </a:p>
        </p:txBody>
      </p:sp>
      <p:pic>
        <p:nvPicPr>
          <p:cNvPr id="393219" name="Picture 3" descr="C:\Users\sarstedt\AppData\Local\Microsoft\Windows\Temporary Internet Files\Content.IE5\Q5LJSOZW\MC900431528[1].png"/>
          <p:cNvPicPr>
            <a:picLocks noChangeAspect="1" noChangeArrowheads="1"/>
          </p:cNvPicPr>
          <p:nvPr/>
        </p:nvPicPr>
        <p:blipFill>
          <a:blip r:embed="rId2" cstate="print"/>
          <a:srcRect/>
          <a:stretch>
            <a:fillRect/>
          </a:stretch>
        </p:blipFill>
        <p:spPr bwMode="auto">
          <a:xfrm>
            <a:off x="8370454" y="2276872"/>
            <a:ext cx="773546" cy="773546"/>
          </a:xfrm>
          <a:prstGeom prst="rect">
            <a:avLst/>
          </a:prstGeom>
          <a:noFill/>
        </p:spPr>
      </p:pic>
      <p:pic>
        <p:nvPicPr>
          <p:cNvPr id="12" name="Picture 3" descr="C:\Users\sarstedt\AppData\Local\Microsoft\Windows\Temporary Internet Files\Content.IE5\Q5LJSOZW\MC900431528[1].png"/>
          <p:cNvPicPr>
            <a:picLocks noChangeAspect="1" noChangeArrowheads="1"/>
          </p:cNvPicPr>
          <p:nvPr/>
        </p:nvPicPr>
        <p:blipFill>
          <a:blip r:embed="rId2" cstate="print"/>
          <a:srcRect/>
          <a:stretch>
            <a:fillRect/>
          </a:stretch>
        </p:blipFill>
        <p:spPr bwMode="auto">
          <a:xfrm>
            <a:off x="8370454" y="4869160"/>
            <a:ext cx="773546" cy="773546"/>
          </a:xfrm>
          <a:prstGeom prst="rect">
            <a:avLst/>
          </a:prstGeom>
          <a:noFill/>
        </p:spPr>
      </p:pic>
      <p:pic>
        <p:nvPicPr>
          <p:cNvPr id="393220" name="Picture 4" descr="C:\Users\sarstedt\AppData\Local\Microsoft\Windows\Temporary Internet Files\Content.IE5\97GZSOB7\MC900433851[1].png"/>
          <p:cNvPicPr>
            <a:picLocks noChangeAspect="1" noChangeArrowheads="1"/>
          </p:cNvPicPr>
          <p:nvPr/>
        </p:nvPicPr>
        <p:blipFill>
          <a:blip r:embed="rId3" cstate="print"/>
          <a:srcRect/>
          <a:stretch>
            <a:fillRect/>
          </a:stretch>
        </p:blipFill>
        <p:spPr bwMode="auto">
          <a:xfrm>
            <a:off x="8517746" y="3429000"/>
            <a:ext cx="626254" cy="626254"/>
          </a:xfrm>
          <a:prstGeom prst="rect">
            <a:avLst/>
          </a:prstGeom>
          <a:noFill/>
        </p:spPr>
      </p:pic>
      <p:pic>
        <p:nvPicPr>
          <p:cNvPr id="14" name="Picture 4" descr="C:\Users\sarstedt\AppData\Local\Microsoft\Windows\Temporary Internet Files\Content.IE5\97GZSOB7\MC900433851[1].png"/>
          <p:cNvPicPr>
            <a:picLocks noChangeAspect="1" noChangeArrowheads="1"/>
          </p:cNvPicPr>
          <p:nvPr/>
        </p:nvPicPr>
        <p:blipFill>
          <a:blip r:embed="rId3" cstate="print"/>
          <a:srcRect/>
          <a:stretch>
            <a:fillRect/>
          </a:stretch>
        </p:blipFill>
        <p:spPr bwMode="auto">
          <a:xfrm>
            <a:off x="8517746" y="5750456"/>
            <a:ext cx="626254" cy="62625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p:cNvSpPr/>
          <p:nvPr/>
        </p:nvSpPr>
        <p:spPr bwMode="auto">
          <a:xfrm>
            <a:off x="683568" y="2083151"/>
            <a:ext cx="8270861" cy="626596"/>
          </a:xfrm>
          <a:prstGeom prst="rect">
            <a:avLst/>
          </a:prstGeom>
          <a:solidFill>
            <a:srgbClr val="FFC000">
              <a:alpha val="4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5" name="Rechteck 4"/>
          <p:cNvSpPr/>
          <p:nvPr/>
        </p:nvSpPr>
        <p:spPr bwMode="auto">
          <a:xfrm>
            <a:off x="683568" y="2707024"/>
            <a:ext cx="8270861" cy="750703"/>
          </a:xfrm>
          <a:prstGeom prst="rect">
            <a:avLst/>
          </a:prstGeom>
          <a:solidFill>
            <a:srgbClr val="CCFF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de-DE" sz="1000" b="0" i="0" u="none" strike="noStrike" cap="none" normalizeH="0" baseline="0" smtClean="0">
              <a:ln>
                <a:noFill/>
              </a:ln>
              <a:solidFill>
                <a:schemeClr val="tx1"/>
              </a:solidFill>
              <a:effectLst/>
              <a:latin typeface="Arial" charset="0"/>
            </a:endParaRPr>
          </a:p>
        </p:txBody>
      </p:sp>
      <p:sp>
        <p:nvSpPr>
          <p:cNvPr id="2" name="Titel 1"/>
          <p:cNvSpPr>
            <a:spLocks noGrp="1"/>
          </p:cNvSpPr>
          <p:nvPr>
            <p:ph type="title"/>
          </p:nvPr>
        </p:nvSpPr>
        <p:spPr/>
        <p:txBody>
          <a:bodyPr/>
          <a:lstStyle/>
          <a:p>
            <a:r>
              <a:rPr lang="de-DE" dirty="0" smtClean="0"/>
              <a:t>Aufgaben von Architekten (im Bauwesen und hier)</a:t>
            </a:r>
            <a:endParaRPr lang="de-DE" dirty="0"/>
          </a:p>
        </p:txBody>
      </p:sp>
      <p:sp>
        <p:nvSpPr>
          <p:cNvPr id="3" name="Inhaltsplatzhalter 2"/>
          <p:cNvSpPr>
            <a:spLocks noGrp="1"/>
          </p:cNvSpPr>
          <p:nvPr>
            <p:ph idx="1"/>
          </p:nvPr>
        </p:nvSpPr>
        <p:spPr/>
        <p:txBody>
          <a:bodyPr/>
          <a:lstStyle/>
          <a:p>
            <a:r>
              <a:rPr lang="de-DE" b="1" dirty="0" smtClean="0"/>
              <a:t>Bauüberwachung</a:t>
            </a:r>
            <a:r>
              <a:rPr lang="de-DE" dirty="0" smtClean="0"/>
              <a:t/>
            </a:r>
            <a:br>
              <a:rPr lang="de-DE" dirty="0" smtClean="0"/>
            </a:br>
            <a:r>
              <a:rPr lang="de-DE" dirty="0" smtClean="0"/>
              <a:t>Überwachung der Ausführung, Lieferungen, Termine, Einleiten von Korrekturen</a:t>
            </a:r>
            <a:br>
              <a:rPr lang="de-DE" dirty="0" smtClean="0"/>
            </a:br>
            <a:r>
              <a:rPr lang="de-DE" dirty="0" smtClean="0"/>
              <a:t>Fortschrittsmessung, Tests; Schnittstellen von Softwareprogrammen sind schwerer zu prüfen als Komponenten im Hausbau!</a:t>
            </a:r>
            <a:endParaRPr lang="de-DE" dirty="0"/>
          </a:p>
        </p:txBody>
      </p:sp>
      <p:pic>
        <p:nvPicPr>
          <p:cNvPr id="6" name="Picture 3" descr="C:\Users\sarstedt\AppData\Local\Microsoft\Windows\Temporary Internet Files\Content.IE5\Q5LJSOZW\MC900431528[1].png"/>
          <p:cNvPicPr>
            <a:picLocks noChangeAspect="1" noChangeArrowheads="1"/>
          </p:cNvPicPr>
          <p:nvPr/>
        </p:nvPicPr>
        <p:blipFill>
          <a:blip r:embed="rId2" cstate="print"/>
          <a:srcRect/>
          <a:stretch>
            <a:fillRect/>
          </a:stretch>
        </p:blipFill>
        <p:spPr bwMode="auto">
          <a:xfrm>
            <a:off x="8370454" y="1970692"/>
            <a:ext cx="773546" cy="773546"/>
          </a:xfrm>
          <a:prstGeom prst="rect">
            <a:avLst/>
          </a:prstGeom>
          <a:noFill/>
        </p:spPr>
      </p:pic>
      <p:pic>
        <p:nvPicPr>
          <p:cNvPr id="7" name="Picture 4" descr="C:\Users\sarstedt\AppData\Local\Microsoft\Windows\Temporary Internet Files\Content.IE5\97GZSOB7\MC900433851[1].png"/>
          <p:cNvPicPr>
            <a:picLocks noChangeAspect="1" noChangeArrowheads="1"/>
          </p:cNvPicPr>
          <p:nvPr/>
        </p:nvPicPr>
        <p:blipFill>
          <a:blip r:embed="rId3" cstate="print"/>
          <a:srcRect/>
          <a:stretch>
            <a:fillRect/>
          </a:stretch>
        </p:blipFill>
        <p:spPr bwMode="auto">
          <a:xfrm>
            <a:off x="8517746" y="2762780"/>
            <a:ext cx="626254" cy="62625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de-DE" dirty="0" smtClean="0"/>
              <a:t>Was </a:t>
            </a:r>
            <a:r>
              <a:rPr lang="de-DE" dirty="0"/>
              <a:t>macht ein </a:t>
            </a:r>
            <a:r>
              <a:rPr lang="de-DE" dirty="0" smtClean="0"/>
              <a:t>Architekt?</a:t>
            </a:r>
            <a:endParaRPr lang="de-DE" dirty="0"/>
          </a:p>
        </p:txBody>
      </p:sp>
      <p:sp>
        <p:nvSpPr>
          <p:cNvPr id="110595" name="Rectangle 3"/>
          <p:cNvSpPr>
            <a:spLocks noGrp="1" noChangeArrowheads="1"/>
          </p:cNvSpPr>
          <p:nvPr>
            <p:ph type="body" idx="1"/>
          </p:nvPr>
        </p:nvSpPr>
        <p:spPr/>
        <p:txBody>
          <a:bodyPr/>
          <a:lstStyle/>
          <a:p>
            <a:pPr>
              <a:lnSpc>
                <a:spcPct val="90000"/>
              </a:lnSpc>
            </a:pPr>
            <a:r>
              <a:rPr lang="de-DE" sz="1600" dirty="0">
                <a:cs typeface="Times New Roman" pitchFamily="18" charset="0"/>
              </a:rPr>
              <a:t>Anforderungen erkunden</a:t>
            </a:r>
          </a:p>
          <a:p>
            <a:pPr>
              <a:lnSpc>
                <a:spcPct val="90000"/>
              </a:lnSpc>
            </a:pPr>
            <a:r>
              <a:rPr lang="de-DE" sz="1600" dirty="0">
                <a:cs typeface="Times New Roman" pitchFamily="18" charset="0"/>
              </a:rPr>
              <a:t>Haus planen entsprechend der Nutzungsabsichten der Auftraggeber</a:t>
            </a:r>
          </a:p>
          <a:p>
            <a:pPr>
              <a:lnSpc>
                <a:spcPct val="90000"/>
              </a:lnSpc>
            </a:pPr>
            <a:r>
              <a:rPr lang="de-DE" sz="1600" dirty="0">
                <a:cs typeface="Times New Roman" pitchFamily="18" charset="0"/>
              </a:rPr>
              <a:t>Machbarkeit untersuchen</a:t>
            </a:r>
          </a:p>
          <a:p>
            <a:pPr>
              <a:lnSpc>
                <a:spcPct val="90000"/>
              </a:lnSpc>
            </a:pPr>
            <a:r>
              <a:rPr lang="de-DE" sz="1600" dirty="0">
                <a:cs typeface="Times New Roman" pitchFamily="18" charset="0"/>
              </a:rPr>
              <a:t>Entwurf zeichnen und gestalten</a:t>
            </a:r>
          </a:p>
          <a:p>
            <a:pPr>
              <a:lnSpc>
                <a:spcPct val="90000"/>
              </a:lnSpc>
            </a:pPr>
            <a:r>
              <a:rPr lang="de-DE" sz="1600" dirty="0">
                <a:cs typeface="Times New Roman" pitchFamily="18" charset="0"/>
              </a:rPr>
              <a:t>Kosten schätzen</a:t>
            </a:r>
          </a:p>
          <a:p>
            <a:pPr>
              <a:lnSpc>
                <a:spcPct val="90000"/>
              </a:lnSpc>
            </a:pPr>
            <a:r>
              <a:rPr lang="de-DE" sz="1600" dirty="0">
                <a:cs typeface="Times New Roman" pitchFamily="18" charset="0"/>
              </a:rPr>
              <a:t>Entwurf präsentieren, abstimmen, den Nutzerforderungen entsprechend weiterentwickeln, dennoch das ästhetische Konzept bewahren</a:t>
            </a:r>
          </a:p>
          <a:p>
            <a:pPr>
              <a:lnSpc>
                <a:spcPct val="90000"/>
              </a:lnSpc>
            </a:pPr>
            <a:r>
              <a:rPr lang="de-DE" sz="1600" dirty="0">
                <a:cs typeface="Times New Roman" pitchFamily="18" charset="0"/>
              </a:rPr>
              <a:t>Verträge unterschriftsreif vorbereiten</a:t>
            </a:r>
          </a:p>
          <a:p>
            <a:pPr>
              <a:lnSpc>
                <a:spcPct val="90000"/>
              </a:lnSpc>
            </a:pPr>
            <a:r>
              <a:rPr lang="de-DE" sz="1600" dirty="0">
                <a:cs typeface="Times New Roman" pitchFamily="18" charset="0"/>
              </a:rPr>
              <a:t>Bauleistungen ausschreiben, vergeben, abrechnen</a:t>
            </a:r>
          </a:p>
          <a:p>
            <a:pPr>
              <a:lnSpc>
                <a:spcPct val="90000"/>
              </a:lnSpc>
            </a:pPr>
            <a:r>
              <a:rPr lang="de-DE" sz="1600" dirty="0">
                <a:cs typeface="Times New Roman" pitchFamily="18" charset="0"/>
              </a:rPr>
              <a:t>Bauleitung</a:t>
            </a:r>
          </a:p>
          <a:p>
            <a:pPr>
              <a:lnSpc>
                <a:spcPct val="90000"/>
              </a:lnSpc>
            </a:pPr>
            <a:r>
              <a:rPr lang="de-DE" sz="1600" dirty="0">
                <a:cs typeface="Times New Roman" pitchFamily="18" charset="0"/>
              </a:rPr>
              <a:t>Den Projektfortschritt kontrollieren</a:t>
            </a:r>
          </a:p>
          <a:p>
            <a:pPr>
              <a:lnSpc>
                <a:spcPct val="90000"/>
              </a:lnSpc>
            </a:pPr>
            <a:r>
              <a:rPr lang="de-DE" sz="1600" dirty="0">
                <a:cs typeface="Times New Roman" pitchFamily="18" charset="0"/>
              </a:rPr>
              <a:t>Mit Fachexperten kommunizieren (</a:t>
            </a:r>
            <a:r>
              <a:rPr lang="de-DE" sz="1600" b="1" i="1" dirty="0">
                <a:cs typeface="Times New Roman" pitchFamily="18" charset="0"/>
              </a:rPr>
              <a:t>Statiker, Bauingenieur, Gartenplaner</a:t>
            </a:r>
            <a:r>
              <a:rPr lang="de-DE" sz="1600" dirty="0">
                <a:cs typeface="Times New Roman" pitchFamily="18" charset="0"/>
              </a:rPr>
              <a:t>, ..)</a:t>
            </a:r>
          </a:p>
          <a:p>
            <a:pPr>
              <a:lnSpc>
                <a:spcPct val="90000"/>
              </a:lnSpc>
            </a:pPr>
            <a:r>
              <a:rPr lang="de-DE" sz="1600" dirty="0">
                <a:cs typeface="Times New Roman" pitchFamily="18" charset="0"/>
              </a:rPr>
              <a:t>Präzise Detailfragen der Fachexperten zur Klärung bringen</a:t>
            </a:r>
          </a:p>
          <a:p>
            <a:pPr>
              <a:lnSpc>
                <a:spcPct val="90000"/>
              </a:lnSpc>
            </a:pPr>
            <a:r>
              <a:rPr lang="de-DE" sz="1600" dirty="0">
                <a:cs typeface="Times New Roman" pitchFamily="18" charset="0"/>
              </a:rPr>
              <a:t>Kompromisse aushandeln mit allen Beteiligten (</a:t>
            </a:r>
            <a:r>
              <a:rPr lang="de-DE" sz="1600" b="1" i="1" dirty="0">
                <a:cs typeface="Times New Roman" pitchFamily="18" charset="0"/>
              </a:rPr>
              <a:t>Bauherr, Gewerke</a:t>
            </a:r>
            <a:r>
              <a:rPr lang="de-DE" sz="1600" dirty="0">
                <a:cs typeface="Times New Roman" pitchFamily="18" charset="0"/>
              </a:rPr>
              <a:t>, ..)</a:t>
            </a:r>
          </a:p>
          <a:p>
            <a:pPr>
              <a:lnSpc>
                <a:spcPct val="90000"/>
              </a:lnSpc>
            </a:pPr>
            <a:r>
              <a:rPr lang="de-DE" sz="1600" dirty="0">
                <a:cs typeface="Times New Roman" pitchFamily="18" charset="0"/>
              </a:rPr>
              <a:t>Abnahme vorbereiten</a:t>
            </a:r>
          </a:p>
          <a:p>
            <a:pPr>
              <a:lnSpc>
                <a:spcPct val="90000"/>
              </a:lnSpc>
            </a:pPr>
            <a:r>
              <a:rPr lang="de-DE" sz="1600" dirty="0">
                <a:cs typeface="Times New Roman" pitchFamily="18" charset="0"/>
              </a:rPr>
              <a:t>Nachbesserungen überwachen</a:t>
            </a:r>
          </a:p>
          <a:p>
            <a:pPr>
              <a:lnSpc>
                <a:spcPct val="90000"/>
              </a:lnSpc>
            </a:pPr>
            <a:r>
              <a:rPr lang="de-DE" sz="1600" dirty="0"/>
              <a:t>...</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066800"/>
            <a:ext cx="6499448" cy="457200"/>
          </a:xfrm>
        </p:spPr>
        <p:txBody>
          <a:bodyPr/>
          <a:lstStyle/>
          <a:p>
            <a:pPr algn="l"/>
            <a:r>
              <a:rPr lang="de-DE" dirty="0" smtClean="0"/>
              <a:t>Architekten konstruieren und entwerfen...</a:t>
            </a:r>
            <a:endParaRPr lang="de-DE" dirty="0"/>
          </a:p>
        </p:txBody>
      </p:sp>
      <p:sp>
        <p:nvSpPr>
          <p:cNvPr id="3" name="Inhaltsplatzhalter 2"/>
          <p:cNvSpPr>
            <a:spLocks noGrp="1"/>
          </p:cNvSpPr>
          <p:nvPr>
            <p:ph idx="1"/>
          </p:nvPr>
        </p:nvSpPr>
        <p:spPr>
          <a:xfrm>
            <a:off x="1979712" y="1628800"/>
            <a:ext cx="6787480" cy="1676400"/>
          </a:xfrm>
        </p:spPr>
        <p:style>
          <a:lnRef idx="1">
            <a:schemeClr val="accent2"/>
          </a:lnRef>
          <a:fillRef idx="2">
            <a:schemeClr val="accent2"/>
          </a:fillRef>
          <a:effectRef idx="1">
            <a:schemeClr val="accent2"/>
          </a:effectRef>
          <a:fontRef idx="minor">
            <a:schemeClr val="dk1"/>
          </a:fontRef>
        </p:style>
        <p:txBody>
          <a:bodyPr/>
          <a:lstStyle/>
          <a:p>
            <a:r>
              <a:rPr lang="de-DE" dirty="0" smtClean="0"/>
              <a:t>alle Bestandteile: für Entwicklung, Betrieb und Wartung</a:t>
            </a:r>
          </a:p>
          <a:p>
            <a:r>
              <a:rPr lang="de-DE" dirty="0" smtClean="0"/>
              <a:t>Definieren die Verantwortlichkeiten von Komponenten</a:t>
            </a:r>
          </a:p>
          <a:p>
            <a:r>
              <a:rPr lang="de-DE" dirty="0" smtClean="0"/>
              <a:t>Definieren Schnittstellen</a:t>
            </a:r>
          </a:p>
          <a:p>
            <a:r>
              <a:rPr lang="de-DE" dirty="0" smtClean="0"/>
              <a:t>Entwerfen statische und dynamische Strukturen</a:t>
            </a:r>
            <a:endParaRPr lang="de-DE" dirty="0"/>
          </a:p>
        </p:txBody>
      </p:sp>
      <p:sp>
        <p:nvSpPr>
          <p:cNvPr id="4" name="Titel 1"/>
          <p:cNvSpPr txBox="1">
            <a:spLocks/>
          </p:cNvSpPr>
          <p:nvPr/>
        </p:nvSpPr>
        <p:spPr bwMode="auto">
          <a:xfrm>
            <a:off x="323528" y="3566864"/>
            <a:ext cx="6499448"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a:lstStyle>
          <a:p>
            <a:pPr algn="l"/>
            <a:r>
              <a:rPr lang="de-DE" dirty="0" smtClean="0"/>
              <a:t>Architekten entscheiden...</a:t>
            </a:r>
            <a:endParaRPr lang="de-DE" dirty="0"/>
          </a:p>
        </p:txBody>
      </p:sp>
      <p:sp>
        <p:nvSpPr>
          <p:cNvPr id="5" name="Inhaltsplatzhalter 2"/>
          <p:cNvSpPr txBox="1">
            <a:spLocks/>
          </p:cNvSpPr>
          <p:nvPr/>
        </p:nvSpPr>
        <p:spPr bwMode="auto">
          <a:xfrm>
            <a:off x="1998440" y="4128864"/>
            <a:ext cx="6787480" cy="1892424"/>
          </a:xfrm>
          <a:prstGeom prst="rect">
            <a:avLst/>
          </a:prstGeom>
          <a:ln w="9525" cap="flat" cmpd="sng" algn="ctr">
            <a:solidFill>
              <a:schemeClr val="accent2">
                <a:shade val="95000"/>
                <a:satMod val="105000"/>
              </a:schemeClr>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70000"/>
              <a:buBlip>
                <a:blip r:embed="rId2"/>
              </a:buBlip>
              <a:defRPr sz="2000">
                <a:solidFill>
                  <a:schemeClr val="dk1"/>
                </a:solidFill>
                <a:latin typeface="+mn-lt"/>
                <a:ea typeface="+mn-ea"/>
                <a:cs typeface="+mn-cs"/>
              </a:defRPr>
            </a:lvl1pPr>
            <a:lvl2pPr marL="742950" indent="-285750" algn="l" rtl="0" fontAlgn="base">
              <a:spcBef>
                <a:spcPct val="20000"/>
              </a:spcBef>
              <a:spcAft>
                <a:spcPct val="0"/>
              </a:spcAft>
              <a:buSzPct val="65000"/>
              <a:buBlip>
                <a:blip r:embed="rId2"/>
              </a:buBlip>
              <a:defRPr>
                <a:solidFill>
                  <a:schemeClr val="dk1"/>
                </a:solidFill>
                <a:latin typeface="+mn-lt"/>
                <a:ea typeface="+mn-ea"/>
                <a:cs typeface="+mn-cs"/>
              </a:defRPr>
            </a:lvl2pPr>
            <a:lvl3pPr marL="1143000" indent="-228600" algn="l" rtl="0" fontAlgn="base">
              <a:spcBef>
                <a:spcPct val="20000"/>
              </a:spcBef>
              <a:spcAft>
                <a:spcPct val="0"/>
              </a:spcAft>
              <a:buSzPct val="60000"/>
              <a:buBlip>
                <a:blip r:embed="rId2"/>
              </a:buBlip>
              <a:defRPr sz="1600">
                <a:solidFill>
                  <a:schemeClr val="dk1"/>
                </a:solidFill>
                <a:latin typeface="+mn-lt"/>
                <a:ea typeface="+mn-ea"/>
                <a:cs typeface="+mn-cs"/>
              </a:defRPr>
            </a:lvl3pPr>
            <a:lvl4pPr marL="1600200" indent="-228600" algn="l" rtl="0" fontAlgn="base">
              <a:spcBef>
                <a:spcPct val="20000"/>
              </a:spcBef>
              <a:spcAft>
                <a:spcPct val="0"/>
              </a:spcAft>
              <a:buSzPct val="55000"/>
              <a:buBlip>
                <a:blip r:embed="rId2"/>
              </a:buBlip>
              <a:defRPr sz="1400">
                <a:solidFill>
                  <a:schemeClr val="dk1"/>
                </a:solidFill>
                <a:latin typeface="+mn-lt"/>
                <a:ea typeface="+mn-ea"/>
                <a:cs typeface="+mn-cs"/>
              </a:defRPr>
            </a:lvl4pPr>
            <a:lvl5pPr marL="2057400" indent="-228600" algn="l" rtl="0" fontAlgn="base">
              <a:spcBef>
                <a:spcPct val="20000"/>
              </a:spcBef>
              <a:spcAft>
                <a:spcPct val="0"/>
              </a:spcAft>
              <a:buChar char="»"/>
              <a:defRPr sz="1200">
                <a:solidFill>
                  <a:schemeClr val="dk1"/>
                </a:solidFill>
                <a:latin typeface="+mn-lt"/>
                <a:ea typeface="+mn-ea"/>
                <a:cs typeface="+mn-cs"/>
              </a:defRPr>
            </a:lvl5pPr>
            <a:lvl6pPr marL="2514600" indent="-228600" algn="l" rtl="0" fontAlgn="base">
              <a:spcBef>
                <a:spcPct val="20000"/>
              </a:spcBef>
              <a:spcAft>
                <a:spcPct val="0"/>
              </a:spcAft>
              <a:buChar char="»"/>
              <a:defRPr sz="1200">
                <a:solidFill>
                  <a:schemeClr val="dk1"/>
                </a:solidFill>
                <a:latin typeface="+mn-lt"/>
                <a:ea typeface="+mn-ea"/>
                <a:cs typeface="+mn-cs"/>
              </a:defRPr>
            </a:lvl6pPr>
            <a:lvl7pPr marL="2971800" indent="-228600" algn="l" rtl="0" fontAlgn="base">
              <a:spcBef>
                <a:spcPct val="20000"/>
              </a:spcBef>
              <a:spcAft>
                <a:spcPct val="0"/>
              </a:spcAft>
              <a:buChar char="»"/>
              <a:defRPr sz="1200">
                <a:solidFill>
                  <a:schemeClr val="dk1"/>
                </a:solidFill>
                <a:latin typeface="+mn-lt"/>
                <a:ea typeface="+mn-ea"/>
                <a:cs typeface="+mn-cs"/>
              </a:defRPr>
            </a:lvl7pPr>
            <a:lvl8pPr marL="3429000" indent="-228600" algn="l" rtl="0" fontAlgn="base">
              <a:spcBef>
                <a:spcPct val="20000"/>
              </a:spcBef>
              <a:spcAft>
                <a:spcPct val="0"/>
              </a:spcAft>
              <a:buChar char="»"/>
              <a:defRPr sz="1200">
                <a:solidFill>
                  <a:schemeClr val="dk1"/>
                </a:solidFill>
                <a:latin typeface="+mn-lt"/>
                <a:ea typeface="+mn-ea"/>
                <a:cs typeface="+mn-cs"/>
              </a:defRPr>
            </a:lvl8pPr>
            <a:lvl9pPr marL="3886200" indent="-228600" algn="l" rtl="0" fontAlgn="base">
              <a:spcBef>
                <a:spcPct val="20000"/>
              </a:spcBef>
              <a:spcAft>
                <a:spcPct val="0"/>
              </a:spcAft>
              <a:buChar char="»"/>
              <a:defRPr sz="1200">
                <a:solidFill>
                  <a:schemeClr val="dk1"/>
                </a:solidFill>
                <a:latin typeface="+mn-lt"/>
                <a:ea typeface="+mn-ea"/>
                <a:cs typeface="+mn-cs"/>
              </a:defRPr>
            </a:lvl9pPr>
          </a:lstStyle>
          <a:p>
            <a:r>
              <a:rPr lang="de-DE" dirty="0" smtClean="0"/>
              <a:t>welche Komponenten, Schnittstellen, Abläufe?</a:t>
            </a:r>
          </a:p>
          <a:p>
            <a:r>
              <a:rPr lang="de-DE" dirty="0" smtClean="0"/>
              <a:t>Technische Frameworks?</a:t>
            </a:r>
          </a:p>
          <a:p>
            <a:r>
              <a:rPr lang="de-DE" dirty="0" smtClean="0"/>
              <a:t>Selber bauen oder kaufen oder Mittelweg?</a:t>
            </a:r>
          </a:p>
          <a:p>
            <a:r>
              <a:rPr lang="de-DE" dirty="0" smtClean="0"/>
              <a:t>Welches </a:t>
            </a:r>
            <a:r>
              <a:rPr lang="de-DE" dirty="0" err="1" smtClean="0"/>
              <a:t>Teilteam</a:t>
            </a:r>
            <a:r>
              <a:rPr lang="de-DE" dirty="0" smtClean="0"/>
              <a:t> entwickelt welche Komponente? (zusammen mit dem PL entschieden)</a:t>
            </a:r>
            <a:endParaRPr lang="de-DE" dirty="0"/>
          </a:p>
        </p:txBody>
      </p:sp>
    </p:spTree>
    <p:extLst>
      <p:ext uri="{BB962C8B-B14F-4D97-AF65-F5344CB8AC3E}">
        <p14:creationId xmlns:p14="http://schemas.microsoft.com/office/powerpoint/2010/main" val="34522076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066800"/>
            <a:ext cx="8839200" cy="457200"/>
          </a:xfrm>
        </p:spPr>
        <p:txBody>
          <a:bodyPr/>
          <a:lstStyle/>
          <a:p>
            <a:pPr algn="l"/>
            <a:r>
              <a:rPr lang="de-DE" dirty="0" smtClean="0"/>
              <a:t>Architekten garantieren die Erfüllung von Anforderungen...</a:t>
            </a:r>
            <a:endParaRPr lang="de-DE" dirty="0"/>
          </a:p>
        </p:txBody>
      </p:sp>
      <p:sp>
        <p:nvSpPr>
          <p:cNvPr id="3" name="Inhaltsplatzhalter 2"/>
          <p:cNvSpPr>
            <a:spLocks noGrp="1"/>
          </p:cNvSpPr>
          <p:nvPr>
            <p:ph idx="1"/>
          </p:nvPr>
        </p:nvSpPr>
        <p:spPr>
          <a:xfrm>
            <a:off x="1979712" y="1628800"/>
            <a:ext cx="6787480" cy="1676400"/>
          </a:xfrm>
        </p:spPr>
        <p:style>
          <a:lnRef idx="1">
            <a:schemeClr val="accent2"/>
          </a:lnRef>
          <a:fillRef idx="2">
            <a:schemeClr val="accent2"/>
          </a:fillRef>
          <a:effectRef idx="1">
            <a:schemeClr val="accent2"/>
          </a:effectRef>
          <a:fontRef idx="minor">
            <a:schemeClr val="dk1"/>
          </a:fontRef>
        </p:style>
        <p:txBody>
          <a:bodyPr/>
          <a:lstStyle/>
          <a:p>
            <a:r>
              <a:rPr lang="de-DE" dirty="0" smtClean="0"/>
              <a:t>stellen die Machbarkeit und Erfüllung von Anforderungen sicher</a:t>
            </a:r>
          </a:p>
          <a:p>
            <a:r>
              <a:rPr lang="de-DE" dirty="0" smtClean="0"/>
              <a:t>belegen Machbarkeit durch Prototypen</a:t>
            </a:r>
          </a:p>
          <a:p>
            <a:r>
              <a:rPr lang="de-DE" dirty="0" smtClean="0"/>
              <a:t>achten auf die Kosten (zusammen mit dem PL)</a:t>
            </a:r>
            <a:endParaRPr lang="de-DE" dirty="0"/>
          </a:p>
        </p:txBody>
      </p:sp>
      <p:sp>
        <p:nvSpPr>
          <p:cNvPr id="4" name="Titel 1"/>
          <p:cNvSpPr txBox="1">
            <a:spLocks/>
          </p:cNvSpPr>
          <p:nvPr/>
        </p:nvSpPr>
        <p:spPr bwMode="auto">
          <a:xfrm>
            <a:off x="323528" y="3566864"/>
            <a:ext cx="864096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a:lstStyle>
          <a:p>
            <a:pPr algn="l"/>
            <a:r>
              <a:rPr lang="de-DE" dirty="0" smtClean="0"/>
              <a:t>Architekten beraten in architekturrelevanten Fragen...</a:t>
            </a:r>
            <a:endParaRPr lang="de-DE" dirty="0"/>
          </a:p>
        </p:txBody>
      </p:sp>
      <p:sp>
        <p:nvSpPr>
          <p:cNvPr id="5" name="Inhaltsplatzhalter 2"/>
          <p:cNvSpPr txBox="1">
            <a:spLocks/>
          </p:cNvSpPr>
          <p:nvPr/>
        </p:nvSpPr>
        <p:spPr bwMode="auto">
          <a:xfrm>
            <a:off x="1998440" y="4128864"/>
            <a:ext cx="6787480" cy="1676400"/>
          </a:xfrm>
          <a:prstGeom prst="rect">
            <a:avLst/>
          </a:prstGeom>
          <a:ln w="9525" cap="flat" cmpd="sng" algn="ctr">
            <a:solidFill>
              <a:schemeClr val="accent2">
                <a:shade val="95000"/>
                <a:satMod val="105000"/>
              </a:schemeClr>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70000"/>
              <a:buBlip>
                <a:blip r:embed="rId2"/>
              </a:buBlip>
              <a:defRPr sz="2000">
                <a:solidFill>
                  <a:schemeClr val="dk1"/>
                </a:solidFill>
                <a:latin typeface="+mn-lt"/>
                <a:ea typeface="+mn-ea"/>
                <a:cs typeface="+mn-cs"/>
              </a:defRPr>
            </a:lvl1pPr>
            <a:lvl2pPr marL="742950" indent="-285750" algn="l" rtl="0" fontAlgn="base">
              <a:spcBef>
                <a:spcPct val="20000"/>
              </a:spcBef>
              <a:spcAft>
                <a:spcPct val="0"/>
              </a:spcAft>
              <a:buSzPct val="65000"/>
              <a:buBlip>
                <a:blip r:embed="rId2"/>
              </a:buBlip>
              <a:defRPr>
                <a:solidFill>
                  <a:schemeClr val="dk1"/>
                </a:solidFill>
                <a:latin typeface="+mn-lt"/>
                <a:ea typeface="+mn-ea"/>
                <a:cs typeface="+mn-cs"/>
              </a:defRPr>
            </a:lvl2pPr>
            <a:lvl3pPr marL="1143000" indent="-228600" algn="l" rtl="0" fontAlgn="base">
              <a:spcBef>
                <a:spcPct val="20000"/>
              </a:spcBef>
              <a:spcAft>
                <a:spcPct val="0"/>
              </a:spcAft>
              <a:buSzPct val="60000"/>
              <a:buBlip>
                <a:blip r:embed="rId2"/>
              </a:buBlip>
              <a:defRPr sz="1600">
                <a:solidFill>
                  <a:schemeClr val="dk1"/>
                </a:solidFill>
                <a:latin typeface="+mn-lt"/>
                <a:ea typeface="+mn-ea"/>
                <a:cs typeface="+mn-cs"/>
              </a:defRPr>
            </a:lvl3pPr>
            <a:lvl4pPr marL="1600200" indent="-228600" algn="l" rtl="0" fontAlgn="base">
              <a:spcBef>
                <a:spcPct val="20000"/>
              </a:spcBef>
              <a:spcAft>
                <a:spcPct val="0"/>
              </a:spcAft>
              <a:buSzPct val="55000"/>
              <a:buBlip>
                <a:blip r:embed="rId2"/>
              </a:buBlip>
              <a:defRPr sz="1400">
                <a:solidFill>
                  <a:schemeClr val="dk1"/>
                </a:solidFill>
                <a:latin typeface="+mn-lt"/>
                <a:ea typeface="+mn-ea"/>
                <a:cs typeface="+mn-cs"/>
              </a:defRPr>
            </a:lvl4pPr>
            <a:lvl5pPr marL="2057400" indent="-228600" algn="l" rtl="0" fontAlgn="base">
              <a:spcBef>
                <a:spcPct val="20000"/>
              </a:spcBef>
              <a:spcAft>
                <a:spcPct val="0"/>
              </a:spcAft>
              <a:buChar char="»"/>
              <a:defRPr sz="1200">
                <a:solidFill>
                  <a:schemeClr val="dk1"/>
                </a:solidFill>
                <a:latin typeface="+mn-lt"/>
                <a:ea typeface="+mn-ea"/>
                <a:cs typeface="+mn-cs"/>
              </a:defRPr>
            </a:lvl5pPr>
            <a:lvl6pPr marL="2514600" indent="-228600" algn="l" rtl="0" fontAlgn="base">
              <a:spcBef>
                <a:spcPct val="20000"/>
              </a:spcBef>
              <a:spcAft>
                <a:spcPct val="0"/>
              </a:spcAft>
              <a:buChar char="»"/>
              <a:defRPr sz="1200">
                <a:solidFill>
                  <a:schemeClr val="dk1"/>
                </a:solidFill>
                <a:latin typeface="+mn-lt"/>
                <a:ea typeface="+mn-ea"/>
                <a:cs typeface="+mn-cs"/>
              </a:defRPr>
            </a:lvl6pPr>
            <a:lvl7pPr marL="2971800" indent="-228600" algn="l" rtl="0" fontAlgn="base">
              <a:spcBef>
                <a:spcPct val="20000"/>
              </a:spcBef>
              <a:spcAft>
                <a:spcPct val="0"/>
              </a:spcAft>
              <a:buChar char="»"/>
              <a:defRPr sz="1200">
                <a:solidFill>
                  <a:schemeClr val="dk1"/>
                </a:solidFill>
                <a:latin typeface="+mn-lt"/>
                <a:ea typeface="+mn-ea"/>
                <a:cs typeface="+mn-cs"/>
              </a:defRPr>
            </a:lvl7pPr>
            <a:lvl8pPr marL="3429000" indent="-228600" algn="l" rtl="0" fontAlgn="base">
              <a:spcBef>
                <a:spcPct val="20000"/>
              </a:spcBef>
              <a:spcAft>
                <a:spcPct val="0"/>
              </a:spcAft>
              <a:buChar char="»"/>
              <a:defRPr sz="1200">
                <a:solidFill>
                  <a:schemeClr val="dk1"/>
                </a:solidFill>
                <a:latin typeface="+mn-lt"/>
                <a:ea typeface="+mn-ea"/>
                <a:cs typeface="+mn-cs"/>
              </a:defRPr>
            </a:lvl8pPr>
            <a:lvl9pPr marL="3886200" indent="-228600" algn="l" rtl="0" fontAlgn="base">
              <a:spcBef>
                <a:spcPct val="20000"/>
              </a:spcBef>
              <a:spcAft>
                <a:spcPct val="0"/>
              </a:spcAft>
              <a:buChar char="»"/>
              <a:defRPr sz="1200">
                <a:solidFill>
                  <a:schemeClr val="dk1"/>
                </a:solidFill>
                <a:latin typeface="+mn-lt"/>
                <a:ea typeface="+mn-ea"/>
                <a:cs typeface="+mn-cs"/>
              </a:defRPr>
            </a:lvl9pPr>
          </a:lstStyle>
          <a:p>
            <a:r>
              <a:rPr lang="de-DE" sz="1600" dirty="0" smtClean="0"/>
              <a:t>Management und AG bei Planung und –</a:t>
            </a:r>
            <a:r>
              <a:rPr lang="de-DE" sz="1600" dirty="0" err="1" smtClean="0"/>
              <a:t>organisation</a:t>
            </a:r>
            <a:endParaRPr lang="de-DE" sz="1600" dirty="0" smtClean="0"/>
          </a:p>
          <a:p>
            <a:r>
              <a:rPr lang="de-DE" sz="1600" dirty="0" smtClean="0"/>
              <a:t>AG und Analyst hinsichtlich der Machbarkeit; klären Auswirkung von Anforderungen auf Struktur, Realisierung und den Betrieb</a:t>
            </a:r>
          </a:p>
          <a:p>
            <a:r>
              <a:rPr lang="de-DE" sz="1600" dirty="0" smtClean="0"/>
              <a:t>Risiken</a:t>
            </a:r>
          </a:p>
          <a:p>
            <a:r>
              <a:rPr lang="de-DE" sz="1600" dirty="0" smtClean="0"/>
              <a:t>Testbarkeit</a:t>
            </a:r>
            <a:endParaRPr lang="de-DE" sz="1600" dirty="0"/>
          </a:p>
        </p:txBody>
      </p:sp>
    </p:spTree>
    <p:extLst>
      <p:ext uri="{BB962C8B-B14F-4D97-AF65-F5344CB8AC3E}">
        <p14:creationId xmlns:p14="http://schemas.microsoft.com/office/powerpoint/2010/main" val="33656182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066800"/>
            <a:ext cx="8839200" cy="457200"/>
          </a:xfrm>
        </p:spPr>
        <p:txBody>
          <a:bodyPr/>
          <a:lstStyle/>
          <a:p>
            <a:pPr algn="l"/>
            <a:r>
              <a:rPr lang="de-DE" dirty="0" smtClean="0"/>
              <a:t>Architekten dokumentieren...</a:t>
            </a:r>
            <a:endParaRPr lang="de-DE" dirty="0"/>
          </a:p>
        </p:txBody>
      </p:sp>
      <p:sp>
        <p:nvSpPr>
          <p:cNvPr id="3" name="Inhaltsplatzhalter 2"/>
          <p:cNvSpPr>
            <a:spLocks noGrp="1"/>
          </p:cNvSpPr>
          <p:nvPr>
            <p:ph idx="1"/>
          </p:nvPr>
        </p:nvSpPr>
        <p:spPr>
          <a:xfrm>
            <a:off x="1979712" y="1628800"/>
            <a:ext cx="6787480" cy="1296144"/>
          </a:xfrm>
        </p:spPr>
        <p:style>
          <a:lnRef idx="1">
            <a:schemeClr val="accent2"/>
          </a:lnRef>
          <a:fillRef idx="2">
            <a:schemeClr val="accent2"/>
          </a:fillRef>
          <a:effectRef idx="1">
            <a:schemeClr val="accent2"/>
          </a:effectRef>
          <a:fontRef idx="minor">
            <a:schemeClr val="dk1"/>
          </a:fontRef>
        </p:style>
        <p:txBody>
          <a:bodyPr/>
          <a:lstStyle/>
          <a:p>
            <a:r>
              <a:rPr lang="de-DE" dirty="0" smtClean="0"/>
              <a:t>angemessen und bedarfsgerecht</a:t>
            </a:r>
          </a:p>
          <a:p>
            <a:r>
              <a:rPr lang="de-DE" dirty="0" smtClean="0"/>
              <a:t>manchmal kurze Skizze, manchmal ausführliches Diagramm nötig</a:t>
            </a:r>
            <a:endParaRPr lang="de-DE" dirty="0"/>
          </a:p>
        </p:txBody>
      </p:sp>
      <p:sp>
        <p:nvSpPr>
          <p:cNvPr id="4" name="Titel 1"/>
          <p:cNvSpPr txBox="1">
            <a:spLocks/>
          </p:cNvSpPr>
          <p:nvPr/>
        </p:nvSpPr>
        <p:spPr bwMode="auto">
          <a:xfrm>
            <a:off x="323528" y="3140968"/>
            <a:ext cx="864096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a:lstStyle>
          <a:p>
            <a:pPr algn="l"/>
            <a:r>
              <a:rPr lang="de-DE" dirty="0" smtClean="0"/>
              <a:t>Architekten vereinfachen...</a:t>
            </a:r>
            <a:endParaRPr lang="de-DE" dirty="0"/>
          </a:p>
        </p:txBody>
      </p:sp>
      <p:sp>
        <p:nvSpPr>
          <p:cNvPr id="5" name="Inhaltsplatzhalter 2"/>
          <p:cNvSpPr txBox="1">
            <a:spLocks/>
          </p:cNvSpPr>
          <p:nvPr/>
        </p:nvSpPr>
        <p:spPr bwMode="auto">
          <a:xfrm>
            <a:off x="1998440" y="3702968"/>
            <a:ext cx="6787480" cy="2462336"/>
          </a:xfrm>
          <a:prstGeom prst="rect">
            <a:avLst/>
          </a:prstGeom>
          <a:ln w="9525" cap="flat" cmpd="sng" algn="ctr">
            <a:solidFill>
              <a:schemeClr val="accent2">
                <a:shade val="95000"/>
                <a:satMod val="105000"/>
              </a:schemeClr>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70000"/>
              <a:buBlip>
                <a:blip r:embed="rId2"/>
              </a:buBlip>
              <a:defRPr sz="2000">
                <a:solidFill>
                  <a:schemeClr val="dk1"/>
                </a:solidFill>
                <a:latin typeface="+mn-lt"/>
                <a:ea typeface="+mn-ea"/>
                <a:cs typeface="+mn-cs"/>
              </a:defRPr>
            </a:lvl1pPr>
            <a:lvl2pPr marL="742950" indent="-285750" algn="l" rtl="0" fontAlgn="base">
              <a:spcBef>
                <a:spcPct val="20000"/>
              </a:spcBef>
              <a:spcAft>
                <a:spcPct val="0"/>
              </a:spcAft>
              <a:buSzPct val="65000"/>
              <a:buBlip>
                <a:blip r:embed="rId2"/>
              </a:buBlip>
              <a:defRPr>
                <a:solidFill>
                  <a:schemeClr val="dk1"/>
                </a:solidFill>
                <a:latin typeface="+mn-lt"/>
                <a:ea typeface="+mn-ea"/>
                <a:cs typeface="+mn-cs"/>
              </a:defRPr>
            </a:lvl2pPr>
            <a:lvl3pPr marL="1143000" indent="-228600" algn="l" rtl="0" fontAlgn="base">
              <a:spcBef>
                <a:spcPct val="20000"/>
              </a:spcBef>
              <a:spcAft>
                <a:spcPct val="0"/>
              </a:spcAft>
              <a:buSzPct val="60000"/>
              <a:buBlip>
                <a:blip r:embed="rId2"/>
              </a:buBlip>
              <a:defRPr sz="1600">
                <a:solidFill>
                  <a:schemeClr val="dk1"/>
                </a:solidFill>
                <a:latin typeface="+mn-lt"/>
                <a:ea typeface="+mn-ea"/>
                <a:cs typeface="+mn-cs"/>
              </a:defRPr>
            </a:lvl3pPr>
            <a:lvl4pPr marL="1600200" indent="-228600" algn="l" rtl="0" fontAlgn="base">
              <a:spcBef>
                <a:spcPct val="20000"/>
              </a:spcBef>
              <a:spcAft>
                <a:spcPct val="0"/>
              </a:spcAft>
              <a:buSzPct val="55000"/>
              <a:buBlip>
                <a:blip r:embed="rId2"/>
              </a:buBlip>
              <a:defRPr sz="1400">
                <a:solidFill>
                  <a:schemeClr val="dk1"/>
                </a:solidFill>
                <a:latin typeface="+mn-lt"/>
                <a:ea typeface="+mn-ea"/>
                <a:cs typeface="+mn-cs"/>
              </a:defRPr>
            </a:lvl4pPr>
            <a:lvl5pPr marL="2057400" indent="-228600" algn="l" rtl="0" fontAlgn="base">
              <a:spcBef>
                <a:spcPct val="20000"/>
              </a:spcBef>
              <a:spcAft>
                <a:spcPct val="0"/>
              </a:spcAft>
              <a:buChar char="»"/>
              <a:defRPr sz="1200">
                <a:solidFill>
                  <a:schemeClr val="dk1"/>
                </a:solidFill>
                <a:latin typeface="+mn-lt"/>
                <a:ea typeface="+mn-ea"/>
                <a:cs typeface="+mn-cs"/>
              </a:defRPr>
            </a:lvl5pPr>
            <a:lvl6pPr marL="2514600" indent="-228600" algn="l" rtl="0" fontAlgn="base">
              <a:spcBef>
                <a:spcPct val="20000"/>
              </a:spcBef>
              <a:spcAft>
                <a:spcPct val="0"/>
              </a:spcAft>
              <a:buChar char="»"/>
              <a:defRPr sz="1200">
                <a:solidFill>
                  <a:schemeClr val="dk1"/>
                </a:solidFill>
                <a:latin typeface="+mn-lt"/>
                <a:ea typeface="+mn-ea"/>
                <a:cs typeface="+mn-cs"/>
              </a:defRPr>
            </a:lvl6pPr>
            <a:lvl7pPr marL="2971800" indent="-228600" algn="l" rtl="0" fontAlgn="base">
              <a:spcBef>
                <a:spcPct val="20000"/>
              </a:spcBef>
              <a:spcAft>
                <a:spcPct val="0"/>
              </a:spcAft>
              <a:buChar char="»"/>
              <a:defRPr sz="1200">
                <a:solidFill>
                  <a:schemeClr val="dk1"/>
                </a:solidFill>
                <a:latin typeface="+mn-lt"/>
                <a:ea typeface="+mn-ea"/>
                <a:cs typeface="+mn-cs"/>
              </a:defRPr>
            </a:lvl7pPr>
            <a:lvl8pPr marL="3429000" indent="-228600" algn="l" rtl="0" fontAlgn="base">
              <a:spcBef>
                <a:spcPct val="20000"/>
              </a:spcBef>
              <a:spcAft>
                <a:spcPct val="0"/>
              </a:spcAft>
              <a:buChar char="»"/>
              <a:defRPr sz="1200">
                <a:solidFill>
                  <a:schemeClr val="dk1"/>
                </a:solidFill>
                <a:latin typeface="+mn-lt"/>
                <a:ea typeface="+mn-ea"/>
                <a:cs typeface="+mn-cs"/>
              </a:defRPr>
            </a:lvl8pPr>
            <a:lvl9pPr marL="3886200" indent="-228600" algn="l" rtl="0" fontAlgn="base">
              <a:spcBef>
                <a:spcPct val="20000"/>
              </a:spcBef>
              <a:spcAft>
                <a:spcPct val="0"/>
              </a:spcAft>
              <a:buChar char="»"/>
              <a:defRPr sz="1200">
                <a:solidFill>
                  <a:schemeClr val="dk1"/>
                </a:solidFill>
                <a:latin typeface="+mn-lt"/>
                <a:ea typeface="+mn-ea"/>
                <a:cs typeface="+mn-cs"/>
              </a:defRPr>
            </a:lvl9pPr>
          </a:lstStyle>
          <a:p>
            <a:r>
              <a:rPr lang="de-DE" dirty="0" smtClean="0"/>
              <a:t>Weniger ist mehr! </a:t>
            </a:r>
          </a:p>
          <a:p>
            <a:pPr lvl="1"/>
            <a:r>
              <a:rPr lang="de-DE" sz="1800" dirty="0" smtClean="0"/>
              <a:t>KISS-Prinzip: „Keep </a:t>
            </a:r>
            <a:r>
              <a:rPr lang="de-DE" sz="1800" dirty="0" err="1" smtClean="0"/>
              <a:t>it</a:t>
            </a:r>
            <a:r>
              <a:rPr lang="de-DE" sz="1800" dirty="0" smtClean="0"/>
              <a:t> simple, stupid“</a:t>
            </a:r>
            <a:endParaRPr lang="de-DE" sz="1800" dirty="0"/>
          </a:p>
          <a:p>
            <a:pPr lvl="1"/>
            <a:r>
              <a:rPr lang="de-DE" sz="1800" dirty="0" smtClean="0"/>
              <a:t>YAGNI: „</a:t>
            </a:r>
            <a:r>
              <a:rPr lang="de-DE" sz="1800" dirty="0" err="1" smtClean="0"/>
              <a:t>You</a:t>
            </a:r>
            <a:r>
              <a:rPr lang="de-DE" sz="1800" dirty="0" smtClean="0"/>
              <a:t> </a:t>
            </a:r>
            <a:r>
              <a:rPr lang="de-DE" sz="1800" dirty="0" err="1" smtClean="0"/>
              <a:t>ain‘t</a:t>
            </a:r>
            <a:r>
              <a:rPr lang="de-DE" sz="1800" dirty="0" smtClean="0"/>
              <a:t> </a:t>
            </a:r>
            <a:r>
              <a:rPr lang="de-DE" sz="1800" dirty="0" err="1" smtClean="0"/>
              <a:t>gonna</a:t>
            </a:r>
            <a:r>
              <a:rPr lang="de-DE" sz="1800" dirty="0" smtClean="0"/>
              <a:t> </a:t>
            </a:r>
            <a:r>
              <a:rPr lang="de-DE" sz="1800" dirty="0" err="1" smtClean="0"/>
              <a:t>need</a:t>
            </a:r>
            <a:r>
              <a:rPr lang="de-DE" sz="1800" dirty="0" smtClean="0"/>
              <a:t> </a:t>
            </a:r>
            <a:r>
              <a:rPr lang="de-DE" sz="1800" dirty="0" err="1" smtClean="0"/>
              <a:t>it</a:t>
            </a:r>
            <a:r>
              <a:rPr lang="de-DE" sz="1800" dirty="0" smtClean="0"/>
              <a:t>“</a:t>
            </a:r>
          </a:p>
          <a:p>
            <a:r>
              <a:rPr lang="de-DE" dirty="0" smtClean="0"/>
              <a:t>einfache Strukturen sind leichter und günstiger realisierbar, besser verständlich, weniger fehleranfällig</a:t>
            </a:r>
          </a:p>
          <a:p>
            <a:r>
              <a:rPr lang="de-DE" dirty="0" smtClean="0"/>
              <a:t>niemals „im Voraus“ optimieren</a:t>
            </a:r>
          </a:p>
          <a:p>
            <a:r>
              <a:rPr lang="de-DE" dirty="0" smtClean="0"/>
              <a:t>Keine goldenen Henkel</a:t>
            </a:r>
            <a:endParaRPr lang="de-DE" dirty="0"/>
          </a:p>
        </p:txBody>
      </p:sp>
    </p:spTree>
    <p:extLst>
      <p:ext uri="{BB962C8B-B14F-4D97-AF65-F5344CB8AC3E}">
        <p14:creationId xmlns:p14="http://schemas.microsoft.com/office/powerpoint/2010/main" val="11257194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066800"/>
            <a:ext cx="8839200" cy="457200"/>
          </a:xfrm>
        </p:spPr>
        <p:txBody>
          <a:bodyPr/>
          <a:lstStyle/>
          <a:p>
            <a:pPr algn="l"/>
            <a:r>
              <a:rPr lang="de-DE" dirty="0" smtClean="0"/>
              <a:t>Architekten bewerten...</a:t>
            </a:r>
            <a:endParaRPr lang="de-DE" dirty="0"/>
          </a:p>
        </p:txBody>
      </p:sp>
      <p:sp>
        <p:nvSpPr>
          <p:cNvPr id="3" name="Inhaltsplatzhalter 2"/>
          <p:cNvSpPr>
            <a:spLocks noGrp="1"/>
          </p:cNvSpPr>
          <p:nvPr>
            <p:ph idx="1"/>
          </p:nvPr>
        </p:nvSpPr>
        <p:spPr>
          <a:xfrm>
            <a:off x="1979712" y="1628800"/>
            <a:ext cx="6787480" cy="1872208"/>
          </a:xfrm>
        </p:spPr>
        <p:style>
          <a:lnRef idx="1">
            <a:schemeClr val="accent2"/>
          </a:lnRef>
          <a:fillRef idx="2">
            <a:schemeClr val="accent2"/>
          </a:fillRef>
          <a:effectRef idx="1">
            <a:schemeClr val="accent2"/>
          </a:effectRef>
          <a:fontRef idx="minor">
            <a:schemeClr val="dk1"/>
          </a:fontRef>
        </p:style>
        <p:txBody>
          <a:bodyPr/>
          <a:lstStyle/>
          <a:p>
            <a:r>
              <a:rPr lang="de-DE" dirty="0" smtClean="0"/>
              <a:t>Güte der Architektur</a:t>
            </a:r>
          </a:p>
          <a:p>
            <a:r>
              <a:rPr lang="de-DE" dirty="0" smtClean="0"/>
              <a:t>Erkennung des Grads der Zielerreichung</a:t>
            </a:r>
          </a:p>
          <a:p>
            <a:r>
              <a:rPr lang="de-DE" dirty="0" smtClean="0"/>
              <a:t>Maßnahmen zur Optimierung oder Risikominderung ableiten – in der Regel mit anderen Projektverantwortlichen gemeinsam</a:t>
            </a:r>
            <a:endParaRPr lang="de-DE" dirty="0"/>
          </a:p>
        </p:txBody>
      </p:sp>
      <p:sp>
        <p:nvSpPr>
          <p:cNvPr id="4" name="Titel 1"/>
          <p:cNvSpPr txBox="1">
            <a:spLocks/>
          </p:cNvSpPr>
          <p:nvPr/>
        </p:nvSpPr>
        <p:spPr bwMode="auto">
          <a:xfrm>
            <a:off x="324442" y="3789040"/>
            <a:ext cx="88392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2600">
                <a:solidFill>
                  <a:schemeClr val="tx1"/>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2pPr>
            <a:lvl3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3pPr>
            <a:lvl4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4pPr>
            <a:lvl5pPr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5pPr>
            <a:lvl6pPr marL="4572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6pPr>
            <a:lvl7pPr marL="9144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7pPr>
            <a:lvl8pPr marL="13716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8pPr>
            <a:lvl9pPr marL="1828800" algn="ctr" rtl="0" fontAlgn="base">
              <a:spcBef>
                <a:spcPct val="0"/>
              </a:spcBef>
              <a:spcAft>
                <a:spcPct val="0"/>
              </a:spcAft>
              <a:defRPr sz="2600">
                <a:solidFill>
                  <a:schemeClr val="tx1"/>
                </a:solidFill>
                <a:effectLst>
                  <a:outerShdw blurRad="38100" dist="38100" dir="2700000" algn="tl">
                    <a:srgbClr val="C0C0C0"/>
                  </a:outerShdw>
                </a:effectLst>
                <a:latin typeface="Arial" charset="0"/>
              </a:defRPr>
            </a:lvl9pPr>
          </a:lstStyle>
          <a:p>
            <a:pPr algn="l"/>
            <a:r>
              <a:rPr lang="de-DE" dirty="0" smtClean="0"/>
              <a:t>Architekten überwachen...</a:t>
            </a:r>
            <a:endParaRPr lang="de-DE" dirty="0"/>
          </a:p>
        </p:txBody>
      </p:sp>
      <p:sp>
        <p:nvSpPr>
          <p:cNvPr id="5" name="Inhaltsplatzhalter 2"/>
          <p:cNvSpPr txBox="1">
            <a:spLocks/>
          </p:cNvSpPr>
          <p:nvPr/>
        </p:nvSpPr>
        <p:spPr bwMode="auto">
          <a:xfrm>
            <a:off x="1979712" y="4365104"/>
            <a:ext cx="6787480" cy="1080120"/>
          </a:xfrm>
          <a:prstGeom prst="rect">
            <a:avLst/>
          </a:prstGeom>
          <a:ln w="9525" cap="flat" cmpd="sng" algn="ctr">
            <a:solidFill>
              <a:schemeClr val="accent2">
                <a:shade val="95000"/>
                <a:satMod val="105000"/>
              </a:schemeClr>
            </a:solidFill>
            <a:prstDash val="solid"/>
            <a:miter lim="800000"/>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SzPct val="70000"/>
              <a:buBlip>
                <a:blip r:embed="rId2"/>
              </a:buBlip>
              <a:defRPr sz="2000">
                <a:solidFill>
                  <a:schemeClr val="dk1"/>
                </a:solidFill>
                <a:latin typeface="+mn-lt"/>
                <a:ea typeface="+mn-ea"/>
                <a:cs typeface="+mn-cs"/>
              </a:defRPr>
            </a:lvl1pPr>
            <a:lvl2pPr marL="742950" indent="-285750" algn="l" rtl="0" fontAlgn="base">
              <a:spcBef>
                <a:spcPct val="20000"/>
              </a:spcBef>
              <a:spcAft>
                <a:spcPct val="0"/>
              </a:spcAft>
              <a:buSzPct val="65000"/>
              <a:buBlip>
                <a:blip r:embed="rId2"/>
              </a:buBlip>
              <a:defRPr>
                <a:solidFill>
                  <a:schemeClr val="dk1"/>
                </a:solidFill>
                <a:latin typeface="+mn-lt"/>
                <a:ea typeface="+mn-ea"/>
                <a:cs typeface="+mn-cs"/>
              </a:defRPr>
            </a:lvl2pPr>
            <a:lvl3pPr marL="1143000" indent="-228600" algn="l" rtl="0" fontAlgn="base">
              <a:spcBef>
                <a:spcPct val="20000"/>
              </a:spcBef>
              <a:spcAft>
                <a:spcPct val="0"/>
              </a:spcAft>
              <a:buSzPct val="60000"/>
              <a:buBlip>
                <a:blip r:embed="rId2"/>
              </a:buBlip>
              <a:defRPr sz="1600">
                <a:solidFill>
                  <a:schemeClr val="dk1"/>
                </a:solidFill>
                <a:latin typeface="+mn-lt"/>
                <a:ea typeface="+mn-ea"/>
                <a:cs typeface="+mn-cs"/>
              </a:defRPr>
            </a:lvl3pPr>
            <a:lvl4pPr marL="1600200" indent="-228600" algn="l" rtl="0" fontAlgn="base">
              <a:spcBef>
                <a:spcPct val="20000"/>
              </a:spcBef>
              <a:spcAft>
                <a:spcPct val="0"/>
              </a:spcAft>
              <a:buSzPct val="55000"/>
              <a:buBlip>
                <a:blip r:embed="rId2"/>
              </a:buBlip>
              <a:defRPr sz="1400">
                <a:solidFill>
                  <a:schemeClr val="dk1"/>
                </a:solidFill>
                <a:latin typeface="+mn-lt"/>
                <a:ea typeface="+mn-ea"/>
                <a:cs typeface="+mn-cs"/>
              </a:defRPr>
            </a:lvl4pPr>
            <a:lvl5pPr marL="2057400" indent="-228600" algn="l" rtl="0" fontAlgn="base">
              <a:spcBef>
                <a:spcPct val="20000"/>
              </a:spcBef>
              <a:spcAft>
                <a:spcPct val="0"/>
              </a:spcAft>
              <a:buChar char="»"/>
              <a:defRPr sz="1200">
                <a:solidFill>
                  <a:schemeClr val="dk1"/>
                </a:solidFill>
                <a:latin typeface="+mn-lt"/>
                <a:ea typeface="+mn-ea"/>
                <a:cs typeface="+mn-cs"/>
              </a:defRPr>
            </a:lvl5pPr>
            <a:lvl6pPr marL="2514600" indent="-228600" algn="l" rtl="0" fontAlgn="base">
              <a:spcBef>
                <a:spcPct val="20000"/>
              </a:spcBef>
              <a:spcAft>
                <a:spcPct val="0"/>
              </a:spcAft>
              <a:buChar char="»"/>
              <a:defRPr sz="1200">
                <a:solidFill>
                  <a:schemeClr val="dk1"/>
                </a:solidFill>
                <a:latin typeface="+mn-lt"/>
                <a:ea typeface="+mn-ea"/>
                <a:cs typeface="+mn-cs"/>
              </a:defRPr>
            </a:lvl6pPr>
            <a:lvl7pPr marL="2971800" indent="-228600" algn="l" rtl="0" fontAlgn="base">
              <a:spcBef>
                <a:spcPct val="20000"/>
              </a:spcBef>
              <a:spcAft>
                <a:spcPct val="0"/>
              </a:spcAft>
              <a:buChar char="»"/>
              <a:defRPr sz="1200">
                <a:solidFill>
                  <a:schemeClr val="dk1"/>
                </a:solidFill>
                <a:latin typeface="+mn-lt"/>
                <a:ea typeface="+mn-ea"/>
                <a:cs typeface="+mn-cs"/>
              </a:defRPr>
            </a:lvl7pPr>
            <a:lvl8pPr marL="3429000" indent="-228600" algn="l" rtl="0" fontAlgn="base">
              <a:spcBef>
                <a:spcPct val="20000"/>
              </a:spcBef>
              <a:spcAft>
                <a:spcPct val="0"/>
              </a:spcAft>
              <a:buChar char="»"/>
              <a:defRPr sz="1200">
                <a:solidFill>
                  <a:schemeClr val="dk1"/>
                </a:solidFill>
                <a:latin typeface="+mn-lt"/>
                <a:ea typeface="+mn-ea"/>
                <a:cs typeface="+mn-cs"/>
              </a:defRPr>
            </a:lvl8pPr>
            <a:lvl9pPr marL="3886200" indent="-228600" algn="l" rtl="0" fontAlgn="base">
              <a:spcBef>
                <a:spcPct val="20000"/>
              </a:spcBef>
              <a:spcAft>
                <a:spcPct val="0"/>
              </a:spcAft>
              <a:buChar char="»"/>
              <a:defRPr sz="1200">
                <a:solidFill>
                  <a:schemeClr val="dk1"/>
                </a:solidFill>
                <a:latin typeface="+mn-lt"/>
                <a:ea typeface="+mn-ea"/>
                <a:cs typeface="+mn-cs"/>
              </a:defRPr>
            </a:lvl9pPr>
          </a:lstStyle>
          <a:p>
            <a:r>
              <a:rPr lang="de-DE" dirty="0" smtClean="0"/>
              <a:t>Kontrolle der korrekten Umsetzung</a:t>
            </a:r>
          </a:p>
          <a:p>
            <a:r>
              <a:rPr lang="de-DE" dirty="0" smtClean="0"/>
              <a:t>Kontrolle von Nachbesserungen</a:t>
            </a:r>
            <a:endParaRPr lang="de-DE" dirty="0"/>
          </a:p>
        </p:txBody>
      </p:sp>
    </p:spTree>
    <p:extLst>
      <p:ext uri="{BB962C8B-B14F-4D97-AF65-F5344CB8AC3E}">
        <p14:creationId xmlns:p14="http://schemas.microsoft.com/office/powerpoint/2010/main" val="20668563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066800"/>
            <a:ext cx="8839200" cy="457200"/>
          </a:xfrm>
        </p:spPr>
        <p:txBody>
          <a:bodyPr/>
          <a:lstStyle/>
          <a:p>
            <a:pPr algn="l"/>
            <a:r>
              <a:rPr lang="de-DE" dirty="0" smtClean="0"/>
              <a:t>Architekten brauchen Mut...</a:t>
            </a:r>
            <a:endParaRPr lang="de-DE" dirty="0"/>
          </a:p>
        </p:txBody>
      </p:sp>
      <p:sp>
        <p:nvSpPr>
          <p:cNvPr id="3" name="Inhaltsplatzhalter 2"/>
          <p:cNvSpPr>
            <a:spLocks noGrp="1"/>
          </p:cNvSpPr>
          <p:nvPr>
            <p:ph idx="1"/>
          </p:nvPr>
        </p:nvSpPr>
        <p:spPr>
          <a:xfrm>
            <a:off x="1979712" y="1628800"/>
            <a:ext cx="6787480" cy="1512168"/>
          </a:xfrm>
        </p:spPr>
        <p:style>
          <a:lnRef idx="1">
            <a:schemeClr val="accent2"/>
          </a:lnRef>
          <a:fillRef idx="2">
            <a:schemeClr val="accent2"/>
          </a:fillRef>
          <a:effectRef idx="1">
            <a:schemeClr val="accent2"/>
          </a:effectRef>
          <a:fontRef idx="minor">
            <a:schemeClr val="dk1"/>
          </a:fontRef>
        </p:style>
        <p:txBody>
          <a:bodyPr/>
          <a:lstStyle/>
          <a:p>
            <a:r>
              <a:rPr lang="de-DE" dirty="0" smtClean="0"/>
              <a:t>zu möglicherweise suboptimalen Entscheidungen unter Unsicherheit</a:t>
            </a:r>
          </a:p>
          <a:p>
            <a:r>
              <a:rPr lang="de-DE" dirty="0" smtClean="0"/>
              <a:t>am Ende eines erfolgreichen Projektes ist es sehr einfach, Entscheidungen zu kritisieren</a:t>
            </a:r>
            <a:endParaRPr lang="de-DE" dirty="0"/>
          </a:p>
        </p:txBody>
      </p:sp>
      <p:pic>
        <p:nvPicPr>
          <p:cNvPr id="4" name="Bild 3"/>
          <p:cNvPicPr>
            <a:picLocks noChangeAspect="1"/>
          </p:cNvPicPr>
          <p:nvPr/>
        </p:nvPicPr>
        <p:blipFill>
          <a:blip r:embed="rId2"/>
          <a:stretch>
            <a:fillRect/>
          </a:stretch>
        </p:blipFill>
        <p:spPr>
          <a:xfrm>
            <a:off x="467543" y="3501008"/>
            <a:ext cx="8214421" cy="2448272"/>
          </a:xfrm>
          <a:prstGeom prst="rect">
            <a:avLst/>
          </a:prstGeom>
        </p:spPr>
      </p:pic>
      <p:sp>
        <p:nvSpPr>
          <p:cNvPr id="5" name="Rechteck 4"/>
          <p:cNvSpPr/>
          <p:nvPr/>
        </p:nvSpPr>
        <p:spPr>
          <a:xfrm>
            <a:off x="7740352" y="6021288"/>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Tree>
    <p:extLst>
      <p:ext uri="{BB962C8B-B14F-4D97-AF65-F5344CB8AC3E}">
        <p14:creationId xmlns:p14="http://schemas.microsoft.com/office/powerpoint/2010/main" val="15404278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p:txBody>
          <a:bodyPr/>
          <a:lstStyle/>
          <a:p>
            <a:r>
              <a:rPr lang="de-DE" dirty="0">
                <a:hlinkClick r:id="rId2"/>
              </a:rPr>
              <a:t>http://www.spiegel.de/wirtschaft/soziales/gerkan-widerspricht-ber-vorwuerfen-ramsauer-will-flughafen-erweitern-a-877225.</a:t>
            </a:r>
            <a:r>
              <a:rPr lang="de-DE" dirty="0" smtClean="0">
                <a:hlinkClick r:id="rId2"/>
              </a:rPr>
              <a:t>html</a:t>
            </a:r>
            <a:endParaRPr lang="de-DE" dirty="0" smtClean="0"/>
          </a:p>
          <a:p>
            <a:endParaRPr lang="de-DE" dirty="0"/>
          </a:p>
        </p:txBody>
      </p:sp>
      <p:sp>
        <p:nvSpPr>
          <p:cNvPr id="4" name="Rechteck 3"/>
          <p:cNvSpPr/>
          <p:nvPr/>
        </p:nvSpPr>
        <p:spPr>
          <a:xfrm>
            <a:off x="467544" y="2708920"/>
            <a:ext cx="8424936" cy="2939266"/>
          </a:xfrm>
          <a:prstGeom prst="rect">
            <a:avLst/>
          </a:prstGeom>
        </p:spPr>
        <p:txBody>
          <a:bodyPr wrap="square">
            <a:spAutoFit/>
          </a:bodyPr>
          <a:lstStyle/>
          <a:p>
            <a:r>
              <a:rPr lang="de-DE" i="1" dirty="0" smtClean="0"/>
              <a:t>„Der </a:t>
            </a:r>
            <a:r>
              <a:rPr lang="de-DE" i="1" dirty="0"/>
              <a:t>Architekt des Pannenflughafens Berlin Brandenburg (BER) erhebt schwere Vorwürfe gegen die Berliner Flughafengesellschaft. Deren Arbeit habe sich als "großangelegte Täuschung herausgestellt", heißt es in einem Schriftsatz der Anwälte des Hamburger Star-Baumeisters Meinhard von </a:t>
            </a:r>
            <a:r>
              <a:rPr lang="de-DE" i="1" dirty="0" err="1"/>
              <a:t>Gerkan</a:t>
            </a:r>
            <a:r>
              <a:rPr lang="de-DE" i="1" dirty="0"/>
              <a:t>.</a:t>
            </a:r>
          </a:p>
          <a:p>
            <a:endParaRPr lang="de-DE" i="1" dirty="0"/>
          </a:p>
          <a:p>
            <a:r>
              <a:rPr lang="de-DE" i="1" dirty="0"/>
              <a:t>Die Manager hätten mit ständigen Umbauwünschen den Bauablauf "regelrecht zerschossen", zitiert DER SPIEGEL aus dem Schreiben. Überdies hätten sie "wider besseres Wissen gegenüber ihrem eigenen Aufsichtsrat und der Öffentlichkeit" suggeriert, dass der Terminal "pünktlich und innerhalb des Wunschbudgets fertig werden könne".</a:t>
            </a:r>
          </a:p>
          <a:p>
            <a:r>
              <a:rPr lang="de-DE" i="1" dirty="0"/>
              <a:t>Die Flughafengesellschaft hatte </a:t>
            </a:r>
            <a:r>
              <a:rPr lang="de-DE" i="1" dirty="0" err="1"/>
              <a:t>Gerkans</a:t>
            </a:r>
            <a:r>
              <a:rPr lang="de-DE" i="1" dirty="0"/>
              <a:t> Architekten, die Teil der Planungsgemeinschaft </a:t>
            </a:r>
            <a:r>
              <a:rPr lang="de-DE" i="1" dirty="0" err="1"/>
              <a:t>pg</a:t>
            </a:r>
            <a:r>
              <a:rPr lang="de-DE" i="1" dirty="0"/>
              <a:t> </a:t>
            </a:r>
            <a:r>
              <a:rPr lang="de-DE" i="1" dirty="0" err="1"/>
              <a:t>bbi</a:t>
            </a:r>
            <a:r>
              <a:rPr lang="de-DE" i="1" dirty="0"/>
              <a:t> waren, im Mai entlassen und wenig später wegen angeblich massiver Fehlplanung verklagt</a:t>
            </a:r>
            <a:r>
              <a:rPr lang="de-DE" b="1" i="1" dirty="0"/>
              <a:t>. In einer 99-seitigen Klageerwiderung werfen die Architekten ihrem ehemaligen Auftraggeber nun vor, das Termin- und Finanzchaos selbst verursacht zu haben. So hätten 286 Planänderungsanträge bis Mai 2012 zu einer "fortdauernden Behinderung der eigenen Baustelle" geführt. Verheerende Folgen habe vor allem die Entscheidung gehabt, den Terminal zum Shopping-Center auszubauen: Um "profitable Flächen" für einen sogenannten Walk-Through-Shop nach der Sicherheitskontrolle zu schaffen, mussten Check-in-Schalter reduziert werden.</a:t>
            </a:r>
          </a:p>
          <a:p>
            <a:endParaRPr lang="de-DE" i="1" dirty="0"/>
          </a:p>
          <a:p>
            <a:r>
              <a:rPr lang="de-DE" i="1" dirty="0"/>
              <a:t>Spätestens im November 2008, heißt es in dem Schriftsatz, habe sich die Flughafengesellschaft entschlossen, "anstelle einer klaren, erfolgversprechenden Projektstrategie mit Halbwahrheiten und unrealistischen Vorgaben zu arbeiten"</a:t>
            </a:r>
            <a:r>
              <a:rPr lang="de-DE" i="1" dirty="0" smtClean="0"/>
              <a:t>.“</a:t>
            </a:r>
            <a:endParaRPr lang="de-DE" i="1" dirty="0"/>
          </a:p>
        </p:txBody>
      </p:sp>
    </p:spTree>
    <p:extLst>
      <p:ext uri="{BB962C8B-B14F-4D97-AF65-F5344CB8AC3E}">
        <p14:creationId xmlns:p14="http://schemas.microsoft.com/office/powerpoint/2010/main" val="25785763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04800" y="883568"/>
            <a:ext cx="8458200" cy="457200"/>
          </a:xfrm>
        </p:spPr>
        <p:txBody>
          <a:bodyPr/>
          <a:lstStyle/>
          <a:p>
            <a:r>
              <a:rPr lang="de-DE" dirty="0" smtClean="0"/>
              <a:t>Architekten </a:t>
            </a:r>
            <a:r>
              <a:rPr lang="de-DE" dirty="0"/>
              <a:t>sind </a:t>
            </a:r>
            <a:r>
              <a:rPr lang="de-DE" dirty="0" smtClean="0"/>
              <a:t>Diplomaten und Akrobaten</a:t>
            </a:r>
            <a:endParaRPr lang="de-DE" dirty="0"/>
          </a:p>
        </p:txBody>
      </p:sp>
      <p:pic>
        <p:nvPicPr>
          <p:cNvPr id="2" name="Bild 1"/>
          <p:cNvPicPr>
            <a:picLocks noChangeAspect="1"/>
          </p:cNvPicPr>
          <p:nvPr/>
        </p:nvPicPr>
        <p:blipFill>
          <a:blip r:embed="rId2"/>
          <a:stretch>
            <a:fillRect/>
          </a:stretch>
        </p:blipFill>
        <p:spPr>
          <a:xfrm>
            <a:off x="1907704" y="1628800"/>
            <a:ext cx="5400600" cy="4267607"/>
          </a:xfrm>
          <a:prstGeom prst="rect">
            <a:avLst/>
          </a:prstGeom>
        </p:spPr>
      </p:pic>
      <p:sp>
        <p:nvSpPr>
          <p:cNvPr id="3" name="Rechteck 2"/>
          <p:cNvSpPr/>
          <p:nvPr/>
        </p:nvSpPr>
        <p:spPr>
          <a:xfrm>
            <a:off x="6084168" y="6093296"/>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
        <p:nvSpPr>
          <p:cNvPr id="4" name="Rechteck 3"/>
          <p:cNvSpPr/>
          <p:nvPr/>
        </p:nvSpPr>
        <p:spPr>
          <a:xfrm>
            <a:off x="6666067" y="2420888"/>
            <a:ext cx="2169910" cy="523220"/>
          </a:xfrm>
          <a:prstGeom prst="rect">
            <a:avLst/>
          </a:prstGeom>
        </p:spPr>
        <p:txBody>
          <a:bodyPr wrap="none">
            <a:spAutoFit/>
          </a:bodyPr>
          <a:lstStyle/>
          <a:p>
            <a:r>
              <a:rPr lang="de-DE" sz="1400" dirty="0" smtClean="0"/>
              <a:t>„Gummiband-Diagramm“</a:t>
            </a:r>
            <a:br>
              <a:rPr lang="de-DE" sz="1400" dirty="0" smtClean="0"/>
            </a:br>
            <a:r>
              <a:rPr lang="de-DE" sz="1400" dirty="0" smtClean="0"/>
              <a:t>als Kompromiss</a:t>
            </a:r>
            <a:endParaRPr lang="de-DE"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050"/>
          <p:cNvSpPr>
            <a:spLocks noGrp="1" noChangeArrowheads="1"/>
          </p:cNvSpPr>
          <p:nvPr>
            <p:ph type="title"/>
          </p:nvPr>
        </p:nvSpPr>
        <p:spPr/>
        <p:txBody>
          <a:bodyPr/>
          <a:lstStyle/>
          <a:p>
            <a:r>
              <a:rPr lang="de-DE" dirty="0"/>
              <a:t>Ziele der Vorlesung inkl. Praktikum</a:t>
            </a:r>
          </a:p>
        </p:txBody>
      </p:sp>
      <p:sp>
        <p:nvSpPr>
          <p:cNvPr id="577539" name="Rectangle 2051"/>
          <p:cNvSpPr>
            <a:spLocks noGrp="1" noChangeArrowheads="1"/>
          </p:cNvSpPr>
          <p:nvPr>
            <p:ph type="body" idx="1"/>
          </p:nvPr>
        </p:nvSpPr>
        <p:spPr/>
        <p:txBody>
          <a:bodyPr/>
          <a:lstStyle/>
          <a:p>
            <a:r>
              <a:rPr lang="de-DE" dirty="0" smtClean="0"/>
              <a:t>Was ist Software-Architektur und wozu braucht man sie?</a:t>
            </a:r>
          </a:p>
          <a:p>
            <a:r>
              <a:rPr lang="de-DE" dirty="0" smtClean="0"/>
              <a:t>Was muss ein Software-Architekt können?</a:t>
            </a:r>
            <a:endParaRPr lang="de-DE" dirty="0"/>
          </a:p>
          <a:p>
            <a:r>
              <a:rPr lang="de-DE" dirty="0" smtClean="0"/>
              <a:t>Idealfall</a:t>
            </a:r>
            <a:r>
              <a:rPr lang="de-DE" dirty="0"/>
              <a:t>: Die Frage </a:t>
            </a:r>
            <a:r>
              <a:rPr lang="de-DE" dirty="0" smtClean="0"/>
              <a:t>„Wie </a:t>
            </a:r>
            <a:r>
              <a:rPr lang="de-DE" dirty="0"/>
              <a:t>konstruiert man eine große </a:t>
            </a:r>
            <a:r>
              <a:rPr lang="de-DE" dirty="0" smtClean="0"/>
              <a:t>Anwendung?“ beantworten können</a:t>
            </a:r>
          </a:p>
          <a:p>
            <a:r>
              <a:rPr lang="de-DE" dirty="0" smtClean="0"/>
              <a:t>Wie kann ich Architekturen entwerfen, dokumentieren, bewerten, evolvieren?</a:t>
            </a:r>
            <a:endParaRPr lang="de-DE" dirty="0"/>
          </a:p>
          <a:p>
            <a:endParaRPr lang="de-DE" dirty="0"/>
          </a:p>
          <a:p>
            <a:pPr>
              <a:buFontTx/>
              <a:buNone/>
            </a:pPr>
            <a:r>
              <a:rPr lang="de-DE" dirty="0"/>
              <a:t>Keine Ziele der Veranstaltung:</a:t>
            </a:r>
          </a:p>
          <a:p>
            <a:r>
              <a:rPr lang="de-DE" dirty="0"/>
              <a:t>Algorithmus für Erzeugung einer IT-Architektur vorstellen</a:t>
            </a:r>
          </a:p>
          <a:p>
            <a:r>
              <a:rPr lang="de-DE" dirty="0"/>
              <a:t>Details von </a:t>
            </a:r>
            <a:r>
              <a:rPr lang="de-DE" dirty="0" smtClean="0"/>
              <a:t>JEE, .NET, </a:t>
            </a:r>
            <a:r>
              <a:rPr lang="de-DE" dirty="0" err="1" smtClean="0"/>
              <a:t>xy</a:t>
            </a:r>
            <a:r>
              <a:rPr lang="de-DE" dirty="0" smtClean="0"/>
              <a:t> erläutern </a:t>
            </a:r>
            <a:r>
              <a:rPr lang="de-DE" dirty="0"/>
              <a:t/>
            </a:r>
            <a:br>
              <a:rPr lang="de-DE" dirty="0"/>
            </a:br>
            <a:r>
              <a:rPr lang="de-DE" dirty="0"/>
              <a:t>(hat nur wenig </a:t>
            </a:r>
            <a:r>
              <a:rPr lang="de-DE" dirty="0" smtClean="0"/>
              <a:t>bis gar nichts mit </a:t>
            </a:r>
            <a:r>
              <a:rPr lang="de-DE" dirty="0"/>
              <a:t>dieser Veranstaltung zu tun</a:t>
            </a:r>
            <a:r>
              <a:rPr lang="de-DE" dirty="0" smtClean="0"/>
              <a:t>)</a:t>
            </a:r>
          </a:p>
          <a:p>
            <a:r>
              <a:rPr lang="de-DE" dirty="0" smtClean="0"/>
              <a:t>Sie zu einem tollen Architekten zu machen; denn das können Sie nur mit viel Erfahrung erreichen!</a:t>
            </a:r>
            <a:endParaRPr lang="de-DE"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de-DE" dirty="0" smtClean="0"/>
              <a:t>Wie </a:t>
            </a:r>
            <a:r>
              <a:rPr lang="de-DE" dirty="0"/>
              <a:t>entstehen Architekturen?</a:t>
            </a:r>
          </a:p>
        </p:txBody>
      </p:sp>
      <p:sp>
        <p:nvSpPr>
          <p:cNvPr id="118787" name="Text Box 3"/>
          <p:cNvSpPr txBox="1">
            <a:spLocks noChangeArrowheads="1"/>
          </p:cNvSpPr>
          <p:nvPr/>
        </p:nvSpPr>
        <p:spPr bwMode="auto">
          <a:xfrm>
            <a:off x="395536" y="1556792"/>
            <a:ext cx="2952328" cy="630942"/>
          </a:xfrm>
          <a:prstGeom prst="rect">
            <a:avLst/>
          </a:prstGeom>
          <a:noFill/>
          <a:ln w="9525">
            <a:noFill/>
            <a:miter lim="800000"/>
            <a:headEnd/>
            <a:tailEnd/>
          </a:ln>
          <a:effectLst/>
        </p:spPr>
        <p:txBody>
          <a:bodyPr wrap="square">
            <a:spAutoFit/>
          </a:bodyPr>
          <a:lstStyle/>
          <a:p>
            <a:pPr marL="207963" indent="-207963" algn="l">
              <a:spcBef>
                <a:spcPct val="50000"/>
              </a:spcBef>
              <a:buFont typeface="Arial" pitchFamily="34" charset="0"/>
              <a:buChar char="•"/>
            </a:pPr>
            <a:r>
              <a:rPr lang="de-DE" sz="1400" b="1" dirty="0">
                <a:solidFill>
                  <a:srgbClr val="0066CC"/>
                </a:solidFill>
              </a:rPr>
              <a:t>In kleinen Teams</a:t>
            </a:r>
          </a:p>
          <a:p>
            <a:pPr marL="207963" indent="-207963" algn="l">
              <a:spcBef>
                <a:spcPct val="50000"/>
              </a:spcBef>
              <a:buFont typeface="Arial" pitchFamily="34" charset="0"/>
              <a:buChar char="•"/>
            </a:pPr>
            <a:r>
              <a:rPr lang="de-DE" sz="1400" b="1" dirty="0">
                <a:solidFill>
                  <a:srgbClr val="0066CC"/>
                </a:solidFill>
              </a:rPr>
              <a:t>In Zyklen und Iterationen</a:t>
            </a:r>
          </a:p>
        </p:txBody>
      </p:sp>
      <p:pic>
        <p:nvPicPr>
          <p:cNvPr id="2" name="Bild 1"/>
          <p:cNvPicPr>
            <a:picLocks noChangeAspect="1"/>
          </p:cNvPicPr>
          <p:nvPr/>
        </p:nvPicPr>
        <p:blipFill>
          <a:blip r:embed="rId2"/>
          <a:stretch>
            <a:fillRect/>
          </a:stretch>
        </p:blipFill>
        <p:spPr>
          <a:xfrm>
            <a:off x="179512" y="2148215"/>
            <a:ext cx="8677364" cy="4017089"/>
          </a:xfrm>
          <a:prstGeom prst="rect">
            <a:avLst/>
          </a:prstGeom>
        </p:spPr>
      </p:pic>
      <p:sp>
        <p:nvSpPr>
          <p:cNvPr id="7" name="Rechteck 6"/>
          <p:cNvSpPr/>
          <p:nvPr/>
        </p:nvSpPr>
        <p:spPr>
          <a:xfrm>
            <a:off x="6084168" y="6093296"/>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0066CC"/>
                </a:solidFill>
              </a:rPr>
              <a:t>Werkzeuge </a:t>
            </a:r>
            <a:r>
              <a:rPr lang="de-DE" dirty="0" smtClean="0"/>
              <a:t>des Software-Architekten</a:t>
            </a:r>
            <a:endParaRPr lang="de-DE" dirty="0"/>
          </a:p>
        </p:txBody>
      </p:sp>
      <p:sp>
        <p:nvSpPr>
          <p:cNvPr id="3" name="Inhaltsplatzhalter 2"/>
          <p:cNvSpPr>
            <a:spLocks noGrp="1"/>
          </p:cNvSpPr>
          <p:nvPr>
            <p:ph idx="1"/>
          </p:nvPr>
        </p:nvSpPr>
        <p:spPr/>
        <p:txBody>
          <a:bodyPr/>
          <a:lstStyle/>
          <a:p>
            <a:r>
              <a:rPr lang="de-DE" dirty="0" smtClean="0"/>
              <a:t>Modelle als vereinfachte Abbildungen der Wirklichkeit</a:t>
            </a:r>
          </a:p>
          <a:p>
            <a:pPr lvl="1"/>
            <a:r>
              <a:rPr lang="de-DE" dirty="0" smtClean="0"/>
              <a:t>zur Konstruktion von Systemen</a:t>
            </a:r>
          </a:p>
          <a:p>
            <a:pPr lvl="1"/>
            <a:r>
              <a:rPr lang="de-DE" dirty="0" smtClean="0"/>
              <a:t>als Diskussionsgrundlage</a:t>
            </a:r>
          </a:p>
          <a:p>
            <a:pPr lvl="1"/>
            <a:r>
              <a:rPr lang="de-DE" dirty="0" smtClean="0"/>
              <a:t>und Dokumentation</a:t>
            </a:r>
          </a:p>
          <a:p>
            <a:r>
              <a:rPr lang="de-DE" dirty="0" smtClean="0"/>
              <a:t>System-Dokumentationen zur effektiven Kommunikation mit anderen Projektbeteiligten</a:t>
            </a:r>
          </a:p>
          <a:p>
            <a:r>
              <a:rPr lang="de-DE" dirty="0" err="1" smtClean="0"/>
              <a:t>Heuristiken</a:t>
            </a:r>
            <a:endParaRPr lang="de-DE" dirty="0" smtClean="0"/>
          </a:p>
          <a:p>
            <a:r>
              <a:rPr lang="de-DE" dirty="0" smtClean="0"/>
              <a:t>Muster, Architekturstile</a:t>
            </a:r>
          </a:p>
          <a:p>
            <a:r>
              <a:rPr lang="de-DE" dirty="0" smtClean="0"/>
              <a:t>Partitionierung und Aggregation</a:t>
            </a:r>
          </a:p>
          <a:p>
            <a:r>
              <a:rPr lang="de-DE" dirty="0" err="1" smtClean="0"/>
              <a:t>Coding</a:t>
            </a:r>
            <a:r>
              <a:rPr lang="de-DE" dirty="0" smtClean="0"/>
              <a:t>: Um Machbarkeit und Implementierungsentscheidungen zu verifizieren oder technische Risiken zu prüfen</a:t>
            </a:r>
          </a:p>
          <a:p>
            <a:pPr lvl="1"/>
            <a:r>
              <a:rPr lang="de-DE" dirty="0" smtClean="0"/>
              <a:t>im Regelfall wirkt der Architekt </a:t>
            </a:r>
            <a:r>
              <a:rPr lang="de-DE" b="1" dirty="0" smtClean="0"/>
              <a:t>nicht</a:t>
            </a:r>
            <a:r>
              <a:rPr lang="de-DE" dirty="0" smtClean="0"/>
              <a:t> bei der Implementierung mit</a:t>
            </a:r>
          </a:p>
          <a:p>
            <a:r>
              <a:rPr lang="de-DE" dirty="0" smtClean="0"/>
              <a:t>Iterative Prozesse und kurzfristiges Feedback</a:t>
            </a:r>
          </a:p>
        </p:txBody>
      </p:sp>
    </p:spTree>
    <p:extLst>
      <p:ext uri="{BB962C8B-B14F-4D97-AF65-F5344CB8AC3E}">
        <p14:creationId xmlns:p14="http://schemas.microsoft.com/office/powerpoint/2010/main" val="16573727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de-DE" dirty="0" smtClean="0"/>
              <a:t>Wie </a:t>
            </a:r>
            <a:r>
              <a:rPr lang="de-DE" dirty="0"/>
              <a:t>Architekturen </a:t>
            </a:r>
            <a:r>
              <a:rPr lang="de-DE" b="1" dirty="0"/>
              <a:t>nicht</a:t>
            </a:r>
            <a:r>
              <a:rPr lang="de-DE" dirty="0"/>
              <a:t> entstehen sollten </a:t>
            </a:r>
            <a:r>
              <a:rPr lang="de-DE" dirty="0">
                <a:sym typeface="Wingdings" pitchFamily="2" charset="2"/>
              </a:rPr>
              <a:t></a:t>
            </a:r>
            <a:endParaRPr lang="de-DE" dirty="0"/>
          </a:p>
        </p:txBody>
      </p:sp>
      <p:sp>
        <p:nvSpPr>
          <p:cNvPr id="119811" name="Rectangle 3"/>
          <p:cNvSpPr>
            <a:spLocks noGrp="1" noChangeArrowheads="1"/>
          </p:cNvSpPr>
          <p:nvPr>
            <p:ph type="body" idx="1"/>
          </p:nvPr>
        </p:nvSpPr>
        <p:spPr>
          <a:xfrm>
            <a:off x="304800" y="1752600"/>
            <a:ext cx="8458200" cy="3836640"/>
          </a:xfrm>
        </p:spPr>
        <p:txBody>
          <a:bodyPr/>
          <a:lstStyle/>
          <a:p>
            <a:r>
              <a:rPr lang="de-DE" dirty="0"/>
              <a:t>Im Architekturkomitee, Do. 15:00 im großen Besprechungsraum</a:t>
            </a:r>
          </a:p>
          <a:p>
            <a:r>
              <a:rPr lang="de-DE" dirty="0"/>
              <a:t>Im Elfenbeinturm, losgelöst ...</a:t>
            </a:r>
          </a:p>
          <a:p>
            <a:r>
              <a:rPr lang="de-DE" dirty="0"/>
              <a:t>Nur auf Vertriebsfolien</a:t>
            </a:r>
          </a:p>
          <a:p>
            <a:r>
              <a:rPr lang="de-DE" dirty="0"/>
              <a:t>„Wir machen jetzt x-Technologie“</a:t>
            </a:r>
          </a:p>
          <a:p>
            <a:pPr lvl="1"/>
            <a:r>
              <a:rPr lang="de-DE" dirty="0"/>
              <a:t>Architektur ist nicht gleichzusetzen mit </a:t>
            </a:r>
            <a:r>
              <a:rPr lang="de-DE" dirty="0" smtClean="0"/>
              <a:t>„Datendank“ </a:t>
            </a:r>
            <a:r>
              <a:rPr lang="de-DE" dirty="0"/>
              <a:t>oder </a:t>
            </a:r>
            <a:r>
              <a:rPr lang="de-DE" dirty="0" smtClean="0"/>
              <a:t>„Netzwerk“ </a:t>
            </a:r>
            <a:r>
              <a:rPr lang="de-DE" dirty="0"/>
              <a:t>oder </a:t>
            </a:r>
            <a:r>
              <a:rPr lang="de-DE" dirty="0" smtClean="0"/>
              <a:t>„Transaktionsmonitor“ oder JEE oder .NET oder „Sprache x“ oder </a:t>
            </a:r>
            <a:br>
              <a:rPr lang="de-DE" dirty="0" smtClean="0"/>
            </a:br>
            <a:r>
              <a:rPr lang="de-DE" dirty="0" smtClean="0"/>
              <a:t>„Standard y“</a:t>
            </a:r>
            <a:endParaRPr lang="de-DE" dirty="0"/>
          </a:p>
          <a:p>
            <a:pPr lvl="1"/>
            <a:r>
              <a:rPr lang="de-DE" dirty="0"/>
              <a:t>Dies sind Teile oder Aspekte der </a:t>
            </a:r>
            <a:r>
              <a:rPr lang="de-DE" dirty="0" smtClean="0"/>
              <a:t>Architektur</a:t>
            </a:r>
            <a:endParaRPr lang="de-DE" dirty="0"/>
          </a:p>
          <a:p>
            <a:pPr lvl="1"/>
            <a:r>
              <a:rPr lang="de-DE" dirty="0"/>
              <a:t>Die </a:t>
            </a:r>
            <a:r>
              <a:rPr lang="de-DE" dirty="0" smtClean="0"/>
              <a:t>Architektur </a:t>
            </a:r>
            <a:r>
              <a:rPr lang="de-DE" dirty="0"/>
              <a:t>kann nicht aus nur einem isolierten Aspekt bestehen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683568" y="1484784"/>
            <a:ext cx="7673596" cy="4986871"/>
          </a:xfrm>
          <a:prstGeom prst="rect">
            <a:avLst/>
          </a:prstGeom>
        </p:spPr>
      </p:pic>
      <p:sp>
        <p:nvSpPr>
          <p:cNvPr id="120834" name="Rectangle 2"/>
          <p:cNvSpPr>
            <a:spLocks noGrp="1" noChangeArrowheads="1"/>
          </p:cNvSpPr>
          <p:nvPr>
            <p:ph type="title"/>
          </p:nvPr>
        </p:nvSpPr>
        <p:spPr/>
        <p:txBody>
          <a:bodyPr/>
          <a:lstStyle/>
          <a:p>
            <a:r>
              <a:rPr lang="de-DE" dirty="0" smtClean="0"/>
              <a:t>Architektur </a:t>
            </a:r>
            <a:r>
              <a:rPr lang="de-DE" dirty="0"/>
              <a:t>und andere Entwicklungsaufgaben</a:t>
            </a:r>
          </a:p>
        </p:txBody>
      </p:sp>
      <p:sp>
        <p:nvSpPr>
          <p:cNvPr id="5" name="Rechteck 4"/>
          <p:cNvSpPr/>
          <p:nvPr/>
        </p:nvSpPr>
        <p:spPr>
          <a:xfrm>
            <a:off x="8172400" y="6063099"/>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2"/>
          <a:stretch>
            <a:fillRect/>
          </a:stretch>
        </p:blipFill>
        <p:spPr>
          <a:xfrm>
            <a:off x="611560" y="1240600"/>
            <a:ext cx="7704856" cy="5358994"/>
          </a:xfrm>
          <a:prstGeom prst="rect">
            <a:avLst/>
          </a:prstGeom>
        </p:spPr>
      </p:pic>
      <p:sp>
        <p:nvSpPr>
          <p:cNvPr id="2" name="Titel 1"/>
          <p:cNvSpPr>
            <a:spLocks noGrp="1"/>
          </p:cNvSpPr>
          <p:nvPr>
            <p:ph type="title"/>
          </p:nvPr>
        </p:nvSpPr>
        <p:spPr>
          <a:xfrm>
            <a:off x="304800" y="836712"/>
            <a:ext cx="8458200" cy="457200"/>
          </a:xfrm>
        </p:spPr>
        <p:txBody>
          <a:bodyPr/>
          <a:lstStyle/>
          <a:p>
            <a:r>
              <a:rPr lang="de-DE" dirty="0" smtClean="0"/>
              <a:t>Zusammenfassung: Aufgabe von Architekten</a:t>
            </a:r>
            <a:endParaRPr lang="de-DE" dirty="0"/>
          </a:p>
        </p:txBody>
      </p:sp>
      <p:sp>
        <p:nvSpPr>
          <p:cNvPr id="5" name="Rechteck 4"/>
          <p:cNvSpPr/>
          <p:nvPr/>
        </p:nvSpPr>
        <p:spPr>
          <a:xfrm>
            <a:off x="8144491" y="5949280"/>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Tree>
    <p:extLst>
      <p:ext uri="{BB962C8B-B14F-4D97-AF65-F5344CB8AC3E}">
        <p14:creationId xmlns:p14="http://schemas.microsoft.com/office/powerpoint/2010/main" val="2906016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ist also Architektur?</a:t>
            </a:r>
            <a:endParaRPr lang="de-DE" dirty="0"/>
          </a:p>
        </p:txBody>
      </p:sp>
      <p:sp>
        <p:nvSpPr>
          <p:cNvPr id="3" name="Inhaltsplatzhalter 2"/>
          <p:cNvSpPr>
            <a:spLocks noGrp="1"/>
          </p:cNvSpPr>
          <p:nvPr>
            <p:ph idx="1"/>
          </p:nvPr>
        </p:nvSpPr>
        <p:spPr>
          <a:xfrm>
            <a:off x="304800" y="2564904"/>
            <a:ext cx="8458200" cy="3816846"/>
          </a:xfrm>
        </p:spPr>
        <p:txBody>
          <a:bodyPr/>
          <a:lstStyle/>
          <a:p>
            <a:r>
              <a:rPr lang="de-DE" dirty="0" smtClean="0"/>
              <a:t>besteht aus Strukturen</a:t>
            </a:r>
          </a:p>
          <a:p>
            <a:r>
              <a:rPr lang="de-DE" dirty="0" smtClean="0"/>
              <a:t>beschreibt eine Lösung</a:t>
            </a:r>
          </a:p>
          <a:p>
            <a:r>
              <a:rPr lang="de-DE" dirty="0" smtClean="0"/>
              <a:t>basiert auf einer Vielzahl von Entscheidungen</a:t>
            </a:r>
          </a:p>
          <a:p>
            <a:r>
              <a:rPr lang="de-DE" dirty="0" smtClean="0"/>
              <a:t>bildet den Übergang von Analyse zur Realisierung</a:t>
            </a:r>
          </a:p>
          <a:p>
            <a:r>
              <a:rPr lang="de-DE" dirty="0" smtClean="0"/>
              <a:t>besteht aus verschiedenen Sichten</a:t>
            </a:r>
          </a:p>
          <a:p>
            <a:r>
              <a:rPr lang="de-DE" dirty="0" smtClean="0"/>
              <a:t>schafft Verständlichkeit</a:t>
            </a:r>
          </a:p>
          <a:p>
            <a:r>
              <a:rPr lang="de-DE" dirty="0" smtClean="0"/>
              <a:t>ist der Rahmen für flexible Systeme</a:t>
            </a:r>
          </a:p>
          <a:p>
            <a:r>
              <a:rPr lang="de-DE" dirty="0" smtClean="0"/>
              <a:t>ist Abstraktion</a:t>
            </a:r>
          </a:p>
          <a:p>
            <a:r>
              <a:rPr lang="de-DE" dirty="0" smtClean="0"/>
              <a:t>schafft Qualität</a:t>
            </a:r>
          </a:p>
          <a:p>
            <a:pPr marL="0" indent="0">
              <a:buNone/>
            </a:pPr>
            <a:endParaRPr lang="de-DE" dirty="0"/>
          </a:p>
        </p:txBody>
      </p:sp>
      <p:sp>
        <p:nvSpPr>
          <p:cNvPr id="4" name="Rechteck 3"/>
          <p:cNvSpPr/>
          <p:nvPr/>
        </p:nvSpPr>
        <p:spPr>
          <a:xfrm>
            <a:off x="899592" y="1700808"/>
            <a:ext cx="7416824" cy="646331"/>
          </a:xfrm>
          <a:prstGeom prst="rect">
            <a:avLst/>
          </a:prstGeom>
        </p:spPr>
        <p:txBody>
          <a:bodyPr wrap="square">
            <a:spAutoFit/>
          </a:bodyPr>
          <a:lstStyle/>
          <a:p>
            <a:r>
              <a:rPr lang="de-DE" sz="1800" dirty="0" smtClean="0">
                <a:solidFill>
                  <a:srgbClr val="FF6600"/>
                </a:solidFill>
              </a:rPr>
              <a:t>„</a:t>
            </a:r>
            <a:r>
              <a:rPr lang="de-DE" sz="1800" i="1" dirty="0" smtClean="0">
                <a:solidFill>
                  <a:srgbClr val="FF6600"/>
                </a:solidFill>
              </a:rPr>
              <a:t>Software-Architektur beschäftigt sich mit Abstraktion, mit Zerlegung und Zusammenbau, mit Stil und Ästhetik</a:t>
            </a:r>
            <a:r>
              <a:rPr lang="de-DE" sz="1800" dirty="0" smtClean="0">
                <a:solidFill>
                  <a:srgbClr val="FF6600"/>
                </a:solidFill>
              </a:rPr>
              <a:t>.“ (</a:t>
            </a:r>
            <a:r>
              <a:rPr lang="de-DE" sz="1800" dirty="0" err="1" smtClean="0">
                <a:solidFill>
                  <a:srgbClr val="FF6600"/>
                </a:solidFill>
              </a:rPr>
              <a:t>Kruchten</a:t>
            </a:r>
            <a:r>
              <a:rPr lang="de-DE" sz="1800" dirty="0" smtClean="0">
                <a:solidFill>
                  <a:srgbClr val="FF6600"/>
                </a:solidFill>
              </a:rPr>
              <a:t> 1995)</a:t>
            </a:r>
            <a:endParaRPr lang="de-DE" sz="1800" dirty="0">
              <a:solidFill>
                <a:srgbClr val="FF6600"/>
              </a:solidFill>
            </a:endParaRPr>
          </a:p>
        </p:txBody>
      </p:sp>
    </p:spTree>
    <p:extLst>
      <p:ext uri="{BB962C8B-B14F-4D97-AF65-F5344CB8AC3E}">
        <p14:creationId xmlns:p14="http://schemas.microsoft.com/office/powerpoint/2010/main" val="18606905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Architektur NICHT ist...</a:t>
            </a:r>
            <a:endParaRPr lang="de-DE" dirty="0"/>
          </a:p>
        </p:txBody>
      </p:sp>
      <p:sp>
        <p:nvSpPr>
          <p:cNvPr id="3" name="Inhaltsplatzhalter 2"/>
          <p:cNvSpPr>
            <a:spLocks noGrp="1"/>
          </p:cNvSpPr>
          <p:nvPr>
            <p:ph idx="1"/>
          </p:nvPr>
        </p:nvSpPr>
        <p:spPr>
          <a:xfrm>
            <a:off x="304800" y="3573016"/>
            <a:ext cx="8458200" cy="2808734"/>
          </a:xfrm>
        </p:spPr>
        <p:txBody>
          <a:bodyPr/>
          <a:lstStyle/>
          <a:p>
            <a:pPr marL="0" indent="0">
              <a:buNone/>
            </a:pPr>
            <a:r>
              <a:rPr lang="de-DE" dirty="0" smtClean="0"/>
              <a:t>Was können wir dieser Darstellung entnehmen?</a:t>
            </a:r>
          </a:p>
          <a:p>
            <a:r>
              <a:rPr lang="de-DE" dirty="0" smtClean="0"/>
              <a:t>das System enthält vier Teile</a:t>
            </a:r>
          </a:p>
          <a:p>
            <a:r>
              <a:rPr lang="de-DE" dirty="0" smtClean="0"/>
              <a:t>drei davon können Gemeinsamkeiten aufweisen, weil sie auf einer Ebene angeordnet sind</a:t>
            </a:r>
          </a:p>
          <a:p>
            <a:r>
              <a:rPr lang="de-DE" dirty="0" smtClean="0"/>
              <a:t>die Teil stehen aufgrund der Linien in Beziehung zueinander</a:t>
            </a:r>
            <a:endParaRPr lang="de-DE" dirty="0"/>
          </a:p>
        </p:txBody>
      </p:sp>
      <p:pic>
        <p:nvPicPr>
          <p:cNvPr id="6" name="Bild 5"/>
          <p:cNvPicPr>
            <a:picLocks noChangeAspect="1"/>
          </p:cNvPicPr>
          <p:nvPr/>
        </p:nvPicPr>
        <p:blipFill>
          <a:blip r:embed="rId2"/>
          <a:stretch>
            <a:fillRect/>
          </a:stretch>
        </p:blipFill>
        <p:spPr>
          <a:xfrm>
            <a:off x="2483768" y="1556792"/>
            <a:ext cx="4102100" cy="1968500"/>
          </a:xfrm>
          <a:prstGeom prst="rect">
            <a:avLst/>
          </a:prstGeom>
        </p:spPr>
      </p:pic>
      <p:sp>
        <p:nvSpPr>
          <p:cNvPr id="7" name="Legende mit Linie 2 10"/>
          <p:cNvSpPr/>
          <p:nvPr/>
        </p:nvSpPr>
        <p:spPr bwMode="auto">
          <a:xfrm>
            <a:off x="6243005" y="1700808"/>
            <a:ext cx="2289435" cy="646331"/>
          </a:xfrm>
          <a:prstGeom prst="borderCallout2">
            <a:avLst>
              <a:gd name="adj1" fmla="val 3707"/>
              <a:gd name="adj2" fmla="val -1978"/>
              <a:gd name="adj3" fmla="val 2458"/>
              <a:gd name="adj4" fmla="val -13240"/>
              <a:gd name="adj5" fmla="val 107697"/>
              <a:gd name="adj6" fmla="val -50166"/>
            </a:avLst>
          </a:prstGeom>
          <a:solidFill>
            <a:schemeClr val="bg1"/>
          </a:solidFill>
          <a:ln w="19050" cap="flat" cmpd="sng" algn="ctr">
            <a:solidFill>
              <a:srgbClr val="008000"/>
            </a:solidFill>
            <a:prstDash val="solid"/>
            <a:round/>
            <a:headEnd type="none" w="med" len="med"/>
            <a:tailEnd type="none" w="med" len="med"/>
          </a:ln>
          <a:effectLst>
            <a:outerShdw blurRad="50800" dist="127000" dir="2700000" algn="tl" rotWithShape="0">
              <a:prstClr val="black">
                <a:alpha val="40000"/>
              </a:prstClr>
            </a:outerShdw>
          </a:effectLst>
        </p:spPr>
        <p:txBody>
          <a:bodyPr wrap="square">
            <a:spAutoFit/>
          </a:bodyPr>
          <a:lstStyle/>
          <a:p>
            <a:pPr>
              <a:defRPr/>
            </a:pPr>
            <a:r>
              <a:rPr lang="de-DE" sz="1800" dirty="0" smtClean="0">
                <a:latin typeface="+mj-lt"/>
              </a:rPr>
              <a:t>oft gesehenes „Architekturbild“...</a:t>
            </a:r>
            <a:endParaRPr lang="de-DE" sz="1800" dirty="0">
              <a:latin typeface="+mj-lt"/>
            </a:endParaRPr>
          </a:p>
        </p:txBody>
      </p:sp>
    </p:spTree>
    <p:extLst>
      <p:ext uri="{BB962C8B-B14F-4D97-AF65-F5344CB8AC3E}">
        <p14:creationId xmlns:p14="http://schemas.microsoft.com/office/powerpoint/2010/main" val="15574925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Architektur NICHT ist...</a:t>
            </a:r>
            <a:endParaRPr lang="de-DE" dirty="0"/>
          </a:p>
        </p:txBody>
      </p:sp>
      <p:sp>
        <p:nvSpPr>
          <p:cNvPr id="3" name="Inhaltsplatzhalter 2"/>
          <p:cNvSpPr>
            <a:spLocks noGrp="1"/>
          </p:cNvSpPr>
          <p:nvPr>
            <p:ph idx="1"/>
          </p:nvPr>
        </p:nvSpPr>
        <p:spPr>
          <a:xfrm>
            <a:off x="304800" y="1700808"/>
            <a:ext cx="8458200" cy="4680942"/>
          </a:xfrm>
        </p:spPr>
        <p:txBody>
          <a:bodyPr/>
          <a:lstStyle/>
          <a:p>
            <a:pPr marL="0" indent="0">
              <a:buNone/>
            </a:pPr>
            <a:r>
              <a:rPr lang="de-DE" dirty="0" smtClean="0"/>
              <a:t>Was fehlt an Informationen?</a:t>
            </a:r>
          </a:p>
          <a:p>
            <a:r>
              <a:rPr lang="de-DE" dirty="0" smtClean="0"/>
              <a:t>Welche Art von Komponenten? Neu entwickeln,</a:t>
            </a:r>
            <a:r>
              <a:rPr lang="de-DE" dirty="0"/>
              <a:t/>
            </a:r>
            <a:br>
              <a:rPr lang="de-DE" dirty="0"/>
            </a:br>
            <a:r>
              <a:rPr lang="de-DE" dirty="0" smtClean="0"/>
              <a:t>kaufen? Bezieht sich Trennung auf Laufzeit oder</a:t>
            </a:r>
            <a:br>
              <a:rPr lang="de-DE" dirty="0" smtClean="0"/>
            </a:br>
            <a:r>
              <a:rPr lang="de-DE" dirty="0" smtClean="0"/>
              <a:t>Entwicklung? Komponenten oder Klassen oder </a:t>
            </a:r>
            <a:br>
              <a:rPr lang="de-DE" dirty="0" smtClean="0"/>
            </a:br>
            <a:r>
              <a:rPr lang="de-DE" dirty="0" smtClean="0"/>
              <a:t>Funktionen oder verteilte Subsysteme oder ...?</a:t>
            </a:r>
          </a:p>
          <a:p>
            <a:r>
              <a:rPr lang="de-DE" dirty="0" smtClean="0"/>
              <a:t>Bedeutung der Verbindungen? Kommunikation oder Kontrolle oder Datenübermittlung oder Synchronisation oder ... ? Welche Mechanismen zur Kommunikation oder Zusammenarbeit?</a:t>
            </a:r>
          </a:p>
          <a:p>
            <a:r>
              <a:rPr lang="de-DE" dirty="0" smtClean="0"/>
              <a:t>Gibt es externe Schnittstellen zur Außenwelt? Welche Art?</a:t>
            </a:r>
          </a:p>
          <a:p>
            <a:r>
              <a:rPr lang="de-DE" dirty="0" smtClean="0"/>
              <a:t>Was bedeutet die grafische Anordnung?</a:t>
            </a:r>
          </a:p>
          <a:p>
            <a:r>
              <a:rPr lang="de-DE" dirty="0" smtClean="0"/>
              <a:t>Gibt es von jedem „Teil“ zur Laufzeit eine Instanz? Oder mehrere?</a:t>
            </a:r>
          </a:p>
          <a:p>
            <a:r>
              <a:rPr lang="de-DE" dirty="0" smtClean="0"/>
              <a:t>Wie lässt sich prüfen, dass die Implementierung der Architektur genügt?</a:t>
            </a:r>
          </a:p>
          <a:p>
            <a:r>
              <a:rPr lang="de-DE" dirty="0" smtClean="0"/>
              <a:t>...</a:t>
            </a:r>
          </a:p>
        </p:txBody>
      </p:sp>
      <p:pic>
        <p:nvPicPr>
          <p:cNvPr id="6" name="Bild 5"/>
          <p:cNvPicPr>
            <a:picLocks noChangeAspect="1"/>
          </p:cNvPicPr>
          <p:nvPr/>
        </p:nvPicPr>
        <p:blipFill>
          <a:blip r:embed="rId2"/>
          <a:stretch>
            <a:fillRect/>
          </a:stretch>
        </p:blipFill>
        <p:spPr>
          <a:xfrm>
            <a:off x="6444208" y="1628800"/>
            <a:ext cx="2517924" cy="1208292"/>
          </a:xfrm>
          <a:prstGeom prst="rect">
            <a:avLst/>
          </a:prstGeom>
        </p:spPr>
      </p:pic>
      <p:sp>
        <p:nvSpPr>
          <p:cNvPr id="5" name="Rechteck 4"/>
          <p:cNvSpPr/>
          <p:nvPr/>
        </p:nvSpPr>
        <p:spPr>
          <a:xfrm>
            <a:off x="7774458" y="1929026"/>
            <a:ext cx="469950" cy="707886"/>
          </a:xfrm>
          <a:prstGeom prst="rect">
            <a:avLst/>
          </a:prstGeom>
        </p:spPr>
        <p:txBody>
          <a:bodyPr wrap="none">
            <a:spAutoFit/>
          </a:bodyPr>
          <a:lstStyle/>
          <a:p>
            <a:r>
              <a:rPr lang="de-DE" sz="4000" dirty="0" smtClean="0">
                <a:solidFill>
                  <a:srgbClr val="FF0000"/>
                </a:solidFill>
              </a:rPr>
              <a:t>?</a:t>
            </a:r>
            <a:endParaRPr lang="de-DE" sz="4000" dirty="0">
              <a:solidFill>
                <a:srgbClr val="FF0000"/>
              </a:solidFill>
            </a:endParaRPr>
          </a:p>
        </p:txBody>
      </p:sp>
    </p:spTree>
    <p:extLst>
      <p:ext uri="{BB962C8B-B14F-4D97-AF65-F5344CB8AC3E}">
        <p14:creationId xmlns:p14="http://schemas.microsoft.com/office/powerpoint/2010/main" val="30446620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Architektur NICHT ist...</a:t>
            </a:r>
            <a:endParaRPr lang="de-DE" dirty="0"/>
          </a:p>
        </p:txBody>
      </p:sp>
      <p:pic>
        <p:nvPicPr>
          <p:cNvPr id="6" name="Bild 5"/>
          <p:cNvPicPr>
            <a:picLocks noChangeAspect="1"/>
          </p:cNvPicPr>
          <p:nvPr/>
        </p:nvPicPr>
        <p:blipFill>
          <a:blip r:embed="rId2"/>
          <a:stretch>
            <a:fillRect/>
          </a:stretch>
        </p:blipFill>
        <p:spPr>
          <a:xfrm>
            <a:off x="6444208" y="1628800"/>
            <a:ext cx="2517924" cy="1208292"/>
          </a:xfrm>
          <a:prstGeom prst="rect">
            <a:avLst/>
          </a:prstGeom>
        </p:spPr>
      </p:pic>
      <p:pic>
        <p:nvPicPr>
          <p:cNvPr id="5" name="Bild 4"/>
          <p:cNvPicPr>
            <a:picLocks noChangeAspect="1"/>
          </p:cNvPicPr>
          <p:nvPr/>
        </p:nvPicPr>
        <p:blipFill>
          <a:blip r:embed="rId3"/>
          <a:stretch>
            <a:fillRect/>
          </a:stretch>
        </p:blipFill>
        <p:spPr>
          <a:xfrm>
            <a:off x="755576" y="3284984"/>
            <a:ext cx="7772400" cy="2425700"/>
          </a:xfrm>
          <a:prstGeom prst="rect">
            <a:avLst/>
          </a:prstGeom>
        </p:spPr>
      </p:pic>
      <p:sp>
        <p:nvSpPr>
          <p:cNvPr id="7" name="Rechteck 6"/>
          <p:cNvSpPr/>
          <p:nvPr/>
        </p:nvSpPr>
        <p:spPr>
          <a:xfrm>
            <a:off x="7607197" y="5733256"/>
            <a:ext cx="997251" cy="246221"/>
          </a:xfrm>
          <a:prstGeom prst="rect">
            <a:avLst/>
          </a:prstGeom>
        </p:spPr>
        <p:txBody>
          <a:bodyPr wrap="none">
            <a:spAutoFit/>
          </a:bodyPr>
          <a:lstStyle/>
          <a:p>
            <a:r>
              <a:rPr lang="de-DE" dirty="0" smtClean="0">
                <a:solidFill>
                  <a:schemeClr val="bg1">
                    <a:lumMod val="65000"/>
                  </a:schemeClr>
                </a:solidFill>
              </a:rPr>
              <a:t>Quelle: Starke</a:t>
            </a:r>
            <a:endParaRPr lang="de-DE" dirty="0">
              <a:solidFill>
                <a:schemeClr val="bg1">
                  <a:lumMod val="65000"/>
                </a:schemeClr>
              </a:solidFill>
            </a:endParaRPr>
          </a:p>
        </p:txBody>
      </p:sp>
      <p:sp>
        <p:nvSpPr>
          <p:cNvPr id="10" name="Rechteck 9"/>
          <p:cNvSpPr/>
          <p:nvPr/>
        </p:nvSpPr>
        <p:spPr>
          <a:xfrm>
            <a:off x="7774458" y="1929026"/>
            <a:ext cx="469950" cy="707886"/>
          </a:xfrm>
          <a:prstGeom prst="rect">
            <a:avLst/>
          </a:prstGeom>
        </p:spPr>
        <p:txBody>
          <a:bodyPr wrap="none">
            <a:spAutoFit/>
          </a:bodyPr>
          <a:lstStyle/>
          <a:p>
            <a:r>
              <a:rPr lang="de-DE" sz="4000" dirty="0" smtClean="0">
                <a:solidFill>
                  <a:srgbClr val="FF0000"/>
                </a:solidFill>
              </a:rPr>
              <a:t>?</a:t>
            </a:r>
            <a:endParaRPr lang="de-DE" sz="4000" dirty="0">
              <a:solidFill>
                <a:srgbClr val="FF0000"/>
              </a:solidFill>
            </a:endParaRPr>
          </a:p>
        </p:txBody>
      </p:sp>
    </p:spTree>
    <p:extLst>
      <p:ext uri="{BB962C8B-B14F-4D97-AF65-F5344CB8AC3E}">
        <p14:creationId xmlns:p14="http://schemas.microsoft.com/office/powerpoint/2010/main" val="5532835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473200" y="1663700"/>
            <a:ext cx="6197600" cy="3530600"/>
          </a:xfrm>
          <a:prstGeom prst="rect">
            <a:avLst/>
          </a:prstGeom>
        </p:spPr>
      </p:pic>
      <p:sp>
        <p:nvSpPr>
          <p:cNvPr id="3" name="Rechteck 2"/>
          <p:cNvSpPr/>
          <p:nvPr/>
        </p:nvSpPr>
        <p:spPr>
          <a:xfrm>
            <a:off x="3995936" y="5229200"/>
            <a:ext cx="1377300" cy="477054"/>
          </a:xfrm>
          <a:prstGeom prst="rect">
            <a:avLst/>
          </a:prstGeom>
        </p:spPr>
        <p:txBody>
          <a:bodyPr wrap="none">
            <a:spAutoFit/>
          </a:bodyPr>
          <a:lstStyle/>
          <a:p>
            <a:r>
              <a:rPr lang="de-DE" dirty="0">
                <a:hlinkClick r:id="rId3"/>
              </a:rPr>
              <a:t>http://www.isaqb.org</a:t>
            </a:r>
            <a:r>
              <a:rPr lang="de-DE" dirty="0" smtClean="0">
                <a:hlinkClick r:id="rId3"/>
              </a:rPr>
              <a:t>/</a:t>
            </a:r>
            <a:endParaRPr lang="de-DE" dirty="0" smtClean="0"/>
          </a:p>
          <a:p>
            <a:endParaRPr lang="de-DE" dirty="0"/>
          </a:p>
        </p:txBody>
      </p:sp>
    </p:spTree>
    <p:extLst>
      <p:ext uri="{BB962C8B-B14F-4D97-AF65-F5344CB8AC3E}">
        <p14:creationId xmlns:p14="http://schemas.microsoft.com/office/powerpoint/2010/main" val="77333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Aufbau der Vorlesung (Planung)</a:t>
            </a:r>
            <a:endParaRPr lang="de-DE" dirty="0"/>
          </a:p>
        </p:txBody>
      </p:sp>
      <p:sp>
        <p:nvSpPr>
          <p:cNvPr id="3" name="Abgerundetes Rechteck 2"/>
          <p:cNvSpPr/>
          <p:nvPr/>
        </p:nvSpPr>
        <p:spPr bwMode="auto">
          <a:xfrm>
            <a:off x="1115616" y="4509120"/>
            <a:ext cx="6120680"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i="0" u="none" strike="noStrike" cap="none" normalizeH="0" baseline="0" dirty="0" smtClean="0">
                <a:ln>
                  <a:noFill/>
                </a:ln>
                <a:solidFill>
                  <a:schemeClr val="tx1"/>
                </a:solidFill>
                <a:effectLst/>
                <a:latin typeface="Arial" charset="0"/>
              </a:rPr>
              <a:t>Vorgehen bei der Architekturentwicklung</a:t>
            </a:r>
          </a:p>
        </p:txBody>
      </p:sp>
      <p:sp>
        <p:nvSpPr>
          <p:cNvPr id="4" name="Abgerundetes Rechteck 3"/>
          <p:cNvSpPr/>
          <p:nvPr/>
        </p:nvSpPr>
        <p:spPr bwMode="auto">
          <a:xfrm>
            <a:off x="1115616" y="5157192"/>
            <a:ext cx="6120680"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600" dirty="0" smtClean="0">
                <a:solidFill>
                  <a:schemeClr val="tx1"/>
                </a:solidFill>
                <a:latin typeface="Arial" charset="0"/>
              </a:rPr>
              <a:t>Architektur und Architekten</a:t>
            </a:r>
            <a:endParaRPr kumimoji="0" lang="de-DE" sz="1600" i="0" u="none" strike="noStrike" cap="none" normalizeH="0" baseline="0" dirty="0" smtClean="0">
              <a:ln>
                <a:noFill/>
              </a:ln>
              <a:solidFill>
                <a:schemeClr val="tx1"/>
              </a:solidFill>
              <a:effectLst/>
              <a:latin typeface="Arial" charset="0"/>
            </a:endParaRPr>
          </a:p>
        </p:txBody>
      </p:sp>
      <p:sp>
        <p:nvSpPr>
          <p:cNvPr id="5" name="Abgerundetes Rechteck 4"/>
          <p:cNvSpPr/>
          <p:nvPr/>
        </p:nvSpPr>
        <p:spPr bwMode="auto">
          <a:xfrm>
            <a:off x="1115616" y="3212976"/>
            <a:ext cx="6120680"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i="0" u="none" strike="noStrike" cap="none" normalizeH="0" baseline="0" dirty="0" smtClean="0">
                <a:ln>
                  <a:noFill/>
                </a:ln>
                <a:solidFill>
                  <a:schemeClr val="tx1"/>
                </a:solidFill>
                <a:effectLst/>
                <a:latin typeface="Arial" charset="0"/>
              </a:rPr>
              <a:t>Strukturen entwerfen, Muster und </a:t>
            </a:r>
            <a:r>
              <a:rPr kumimoji="0" lang="de-DE" sz="1600" i="0" u="none" strike="noStrike" cap="none" normalizeH="0" baseline="0" dirty="0" err="1" smtClean="0">
                <a:ln>
                  <a:noFill/>
                </a:ln>
                <a:solidFill>
                  <a:schemeClr val="tx1"/>
                </a:solidFill>
                <a:effectLst/>
                <a:latin typeface="Arial" charset="0"/>
              </a:rPr>
              <a:t>Heuristiken</a:t>
            </a:r>
            <a:endParaRPr kumimoji="0" lang="de-DE" sz="1600" i="0" u="none" strike="noStrike" cap="none" normalizeH="0" baseline="0" dirty="0" smtClean="0">
              <a:ln>
                <a:noFill/>
              </a:ln>
              <a:solidFill>
                <a:schemeClr val="tx1"/>
              </a:solidFill>
              <a:effectLst/>
              <a:latin typeface="Arial" charset="0"/>
            </a:endParaRPr>
          </a:p>
        </p:txBody>
      </p:sp>
      <p:sp>
        <p:nvSpPr>
          <p:cNvPr id="6" name="Abgerundetes Rechteck 5"/>
          <p:cNvSpPr/>
          <p:nvPr/>
        </p:nvSpPr>
        <p:spPr bwMode="auto">
          <a:xfrm>
            <a:off x="1115616" y="2564904"/>
            <a:ext cx="6120680"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i="0" u="none" strike="noStrike" cap="none" normalizeH="0" baseline="0" dirty="0" smtClean="0">
                <a:ln>
                  <a:noFill/>
                </a:ln>
                <a:solidFill>
                  <a:schemeClr val="tx1"/>
                </a:solidFill>
                <a:effectLst/>
                <a:latin typeface="Arial" charset="0"/>
              </a:rPr>
              <a:t>Ausgewählte Architekturstile für die Praxis</a:t>
            </a:r>
          </a:p>
        </p:txBody>
      </p:sp>
      <p:sp>
        <p:nvSpPr>
          <p:cNvPr id="7" name="Abgerundetes Rechteck 6"/>
          <p:cNvSpPr/>
          <p:nvPr/>
        </p:nvSpPr>
        <p:spPr bwMode="auto">
          <a:xfrm>
            <a:off x="7308304" y="2564904"/>
            <a:ext cx="1224136" cy="316835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200" i="0" u="none" strike="noStrike" cap="none" normalizeH="0" baseline="0" dirty="0" smtClean="0">
                <a:ln>
                  <a:noFill/>
                </a:ln>
                <a:solidFill>
                  <a:schemeClr val="tx1"/>
                </a:solidFill>
                <a:effectLst/>
                <a:latin typeface="Arial" charset="0"/>
              </a:rPr>
              <a:t>Ausgewählte technische Konzepte: </a:t>
            </a:r>
            <a:r>
              <a:rPr kumimoji="0" lang="de-DE" sz="1200" i="0" u="none" strike="noStrike" cap="none" normalizeH="0" baseline="0" dirty="0" err="1" smtClean="0">
                <a:ln>
                  <a:noFill/>
                </a:ln>
                <a:solidFill>
                  <a:schemeClr val="tx1"/>
                </a:solidFill>
                <a:effectLst/>
                <a:latin typeface="Arial" charset="0"/>
              </a:rPr>
              <a:t>Hibernate</a:t>
            </a:r>
            <a:r>
              <a:rPr kumimoji="0" lang="de-DE" sz="1200" i="0" u="none" strike="noStrike" cap="none" normalizeH="0" baseline="0" dirty="0" smtClean="0">
                <a:ln>
                  <a:noFill/>
                </a:ln>
                <a:solidFill>
                  <a:schemeClr val="tx1"/>
                </a:solidFill>
                <a:effectLst/>
                <a:latin typeface="Arial" charset="0"/>
              </a:rPr>
              <a:t>, </a:t>
            </a:r>
            <a:r>
              <a:rPr kumimoji="0" lang="de-DE" sz="1200" i="0" u="none" strike="noStrike" cap="none" normalizeH="0" baseline="0" dirty="0" err="1" smtClean="0">
                <a:ln>
                  <a:noFill/>
                </a:ln>
                <a:solidFill>
                  <a:schemeClr val="tx1"/>
                </a:solidFill>
                <a:effectLst/>
                <a:latin typeface="Arial" charset="0"/>
              </a:rPr>
              <a:t>NoSQL</a:t>
            </a:r>
            <a:r>
              <a:rPr kumimoji="0" lang="de-DE" sz="1200" i="0" u="none" strike="noStrike" cap="none" normalizeH="0" baseline="0" dirty="0" smtClean="0">
                <a:ln>
                  <a:noFill/>
                </a:ln>
                <a:solidFill>
                  <a:schemeClr val="tx1"/>
                </a:solidFill>
                <a:effectLst/>
                <a:latin typeface="Arial" charset="0"/>
              </a:rPr>
              <a:t>, ...</a:t>
            </a:r>
          </a:p>
        </p:txBody>
      </p:sp>
      <p:sp>
        <p:nvSpPr>
          <p:cNvPr id="8" name="Abgerundetes Rechteck 7"/>
          <p:cNvSpPr/>
          <p:nvPr/>
        </p:nvSpPr>
        <p:spPr bwMode="auto">
          <a:xfrm>
            <a:off x="1115616" y="3861048"/>
            <a:ext cx="6120680"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de-DE" sz="1600" i="0" u="none" strike="noStrike" cap="none" normalizeH="0" baseline="0" dirty="0" smtClean="0">
                <a:ln>
                  <a:noFill/>
                </a:ln>
                <a:solidFill>
                  <a:schemeClr val="tx1"/>
                </a:solidFill>
                <a:effectLst/>
                <a:latin typeface="Arial" charset="0"/>
              </a:rPr>
              <a:t>Sichten und UML2</a:t>
            </a:r>
          </a:p>
        </p:txBody>
      </p:sp>
      <p:sp>
        <p:nvSpPr>
          <p:cNvPr id="9" name="Abgerundetes Rechteck 8"/>
          <p:cNvSpPr/>
          <p:nvPr/>
        </p:nvSpPr>
        <p:spPr bwMode="auto">
          <a:xfrm>
            <a:off x="1115616" y="1916832"/>
            <a:ext cx="7416824"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de-DE" sz="1600" dirty="0" smtClean="0">
                <a:solidFill>
                  <a:schemeClr val="tx1"/>
                </a:solidFill>
                <a:latin typeface="Arial" charset="0"/>
              </a:rPr>
              <a:t>Firmenvorträge</a:t>
            </a:r>
            <a:endParaRPr kumimoji="0" lang="de-DE" sz="160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34436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Falls Sie ein Softwarearchitekt werden möchten…</a:t>
            </a:r>
            <a:endParaRPr lang="de-DE" dirty="0"/>
          </a:p>
        </p:txBody>
      </p:sp>
      <p:sp>
        <p:nvSpPr>
          <p:cNvPr id="3" name="Inhaltsplatzhalter 2"/>
          <p:cNvSpPr>
            <a:spLocks noGrp="1"/>
          </p:cNvSpPr>
          <p:nvPr>
            <p:ph idx="1"/>
          </p:nvPr>
        </p:nvSpPr>
        <p:spPr/>
        <p:txBody>
          <a:bodyPr/>
          <a:lstStyle/>
          <a:p>
            <a:r>
              <a:rPr lang="de-DE" dirty="0" smtClean="0"/>
              <a:t>Üben Sie und machen Sie Fehler</a:t>
            </a:r>
          </a:p>
          <a:p>
            <a:pPr lvl="1"/>
            <a:r>
              <a:rPr lang="de-DE" dirty="0" err="1" smtClean="0"/>
              <a:t>Bottom-Up</a:t>
            </a:r>
            <a:r>
              <a:rPr lang="de-DE" dirty="0" smtClean="0"/>
              <a:t>: Programmiersprachen und Idiome beherrschen, Entwurfsmuster anwenden (nicht inflationär!), aktuelle Plattformen (JEE, .NET, …) verstehen, Architekturstile implementieren und vergleichen, Kritisch und unvoreingenommen die eigenen Arbeiten und die Arbeiten anderer bewerten</a:t>
            </a:r>
          </a:p>
          <a:p>
            <a:r>
              <a:rPr lang="de-DE" dirty="0" smtClean="0"/>
              <a:t>Finden Sie Ihren Stil</a:t>
            </a:r>
          </a:p>
          <a:p>
            <a:pPr lvl="1"/>
            <a:r>
              <a:rPr lang="de-DE" dirty="0" smtClean="0"/>
              <a:t>das (subjektive) Gefühl von „Ästhetik einer Architektur“ entwickeln</a:t>
            </a:r>
          </a:p>
          <a:p>
            <a:pPr lvl="1"/>
            <a:r>
              <a:rPr lang="de-DE" dirty="0" smtClean="0"/>
              <a:t>Arbeiten Sie für und mit dem Kunden („Bauherr“); diskutieren Sie mit ihm Alternativen und deren Konsequenzen aus Architektur- und Aufwandssicht</a:t>
            </a:r>
          </a:p>
          <a:p>
            <a:pPr lvl="1"/>
            <a:r>
              <a:rPr lang="de-DE" dirty="0" smtClean="0"/>
              <a:t>Erst denken, dann entwerfen</a:t>
            </a:r>
          </a:p>
          <a:p>
            <a:pPr lvl="1"/>
            <a:r>
              <a:rPr lang="de-DE" dirty="0" smtClean="0"/>
              <a:t>Technologie ist wichtig, viel wichtiger ist allerdings das Verständnis über die Fachlichkeit</a:t>
            </a:r>
          </a:p>
          <a:p>
            <a:pPr lvl="1"/>
            <a:r>
              <a:rPr lang="de-DE" dirty="0" smtClean="0"/>
              <a:t>beachten Sie stets den wirtschaftlichen Aspekt der Entscheidungen</a:t>
            </a:r>
          </a:p>
          <a:p>
            <a:pPr lvl="1"/>
            <a:r>
              <a:rPr lang="de-DE" dirty="0" smtClean="0"/>
              <a:t>Widersprechen Sie Ihrem Projektleiter oder Kunden bei Bedenken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Allgemeine Literatur</a:t>
            </a:r>
            <a:endParaRPr lang="de-DE" dirty="0"/>
          </a:p>
        </p:txBody>
      </p:sp>
      <p:sp>
        <p:nvSpPr>
          <p:cNvPr id="3" name="Inhaltsplatzhalter 2"/>
          <p:cNvSpPr>
            <a:spLocks noGrp="1"/>
          </p:cNvSpPr>
          <p:nvPr>
            <p:ph idx="1"/>
          </p:nvPr>
        </p:nvSpPr>
        <p:spPr/>
        <p:txBody>
          <a:bodyPr/>
          <a:lstStyle/>
          <a:p>
            <a:pPr>
              <a:buNone/>
            </a:pPr>
            <a:r>
              <a:rPr lang="en-US" sz="1600" noProof="1" smtClean="0">
                <a:solidFill>
                  <a:srgbClr val="0070C0"/>
                </a:solidFill>
              </a:rPr>
              <a:t>[Bass2003] </a:t>
            </a:r>
            <a:r>
              <a:rPr lang="en-US" sz="1600" noProof="1" smtClean="0"/>
              <a:t>L. Bass, P. Clements, R. Kazman</a:t>
            </a:r>
            <a:r>
              <a:rPr lang="en-US" sz="1600" b="1" noProof="1" smtClean="0"/>
              <a:t>: Software Architecture in Practice</a:t>
            </a:r>
            <a:r>
              <a:rPr lang="en-US" sz="1600" noProof="1" smtClean="0"/>
              <a:t>, 2nd ed., Addison-Wesley, 2003</a:t>
            </a:r>
          </a:p>
          <a:p>
            <a:pPr>
              <a:buNone/>
            </a:pPr>
            <a:r>
              <a:rPr lang="en-US" sz="1600" noProof="1" smtClean="0">
                <a:solidFill>
                  <a:srgbClr val="0070C0"/>
                </a:solidFill>
              </a:rPr>
              <a:t>[Buschmann] </a:t>
            </a:r>
            <a:r>
              <a:rPr lang="en-US" sz="1600" noProof="1" smtClean="0"/>
              <a:t>F. Buschmann, K. Henney, D. C. Schmidt: </a:t>
            </a:r>
            <a:r>
              <a:rPr lang="en-US" sz="1600" b="1" noProof="1" smtClean="0"/>
              <a:t>Pattern-Oriented Software Architecture</a:t>
            </a:r>
            <a:r>
              <a:rPr lang="en-US" sz="1600" noProof="1" smtClean="0"/>
              <a:t> (Volumes 1-4), John Wiley &amp; Sons</a:t>
            </a:r>
          </a:p>
          <a:p>
            <a:pPr>
              <a:buNone/>
            </a:pPr>
            <a:r>
              <a:rPr lang="en-US" sz="1600" noProof="1" smtClean="0">
                <a:solidFill>
                  <a:srgbClr val="0070C0"/>
                </a:solidFill>
              </a:rPr>
              <a:t>[Dunkel2008]</a:t>
            </a:r>
            <a:r>
              <a:rPr lang="en-US" sz="1600" noProof="1" smtClean="0"/>
              <a:t> J. Dunkel, A. Eberhart, S. Fischer, C. Kleiner, A. Koschel: </a:t>
            </a:r>
            <a:r>
              <a:rPr lang="en-US" sz="1600" b="1" noProof="1" smtClean="0"/>
              <a:t>Systemarchitekturen für verteilte Anwendungen</a:t>
            </a:r>
            <a:r>
              <a:rPr lang="en-US" sz="1600" noProof="1" smtClean="0"/>
              <a:t>, Hanser Fachbuch, 2008</a:t>
            </a:r>
          </a:p>
          <a:p>
            <a:pPr>
              <a:buNone/>
            </a:pPr>
            <a:r>
              <a:rPr lang="en-US" sz="1600" noProof="1" smtClean="0">
                <a:solidFill>
                  <a:srgbClr val="0070C0"/>
                </a:solidFill>
              </a:rPr>
              <a:t>[Qian2010] </a:t>
            </a:r>
            <a:r>
              <a:rPr lang="en-US" sz="1600" noProof="1" smtClean="0"/>
              <a:t>K. Qian (Autor), X. Fu (Autor), L. Tao: </a:t>
            </a:r>
            <a:r>
              <a:rPr lang="en-US" sz="1600" b="1" noProof="1" smtClean="0"/>
              <a:t>Software Architecture and Design Illuminated</a:t>
            </a:r>
            <a:r>
              <a:rPr lang="en-US" sz="1600" noProof="1" smtClean="0"/>
              <a:t>, Jones &amp; Bartlett, 2010</a:t>
            </a:r>
          </a:p>
          <a:p>
            <a:pPr>
              <a:buNone/>
            </a:pPr>
            <a:r>
              <a:rPr lang="en-US" sz="1600" noProof="1" smtClean="0">
                <a:solidFill>
                  <a:srgbClr val="0070C0"/>
                </a:solidFill>
              </a:rPr>
              <a:t>[Reussner2009] </a:t>
            </a:r>
            <a:r>
              <a:rPr lang="en-US" sz="1600" noProof="1" smtClean="0"/>
              <a:t>R. Reussner, W. Hasselbring (Hrsg.): </a:t>
            </a:r>
            <a:r>
              <a:rPr lang="en-US" sz="1600" b="1" noProof="1" smtClean="0"/>
              <a:t>Handbuch der Software-Architektur</a:t>
            </a:r>
            <a:r>
              <a:rPr lang="en-US" sz="1600" noProof="1" smtClean="0"/>
              <a:t>, dpunkt.verlag, 2. Auflage, 2009</a:t>
            </a:r>
          </a:p>
          <a:p>
            <a:pPr>
              <a:buNone/>
            </a:pPr>
            <a:r>
              <a:rPr lang="en-US" sz="1600" noProof="1" smtClean="0">
                <a:solidFill>
                  <a:srgbClr val="0070C0"/>
                </a:solidFill>
              </a:rPr>
              <a:t>[Starke2011] </a:t>
            </a:r>
            <a:r>
              <a:rPr lang="en-US" sz="1600" noProof="1" smtClean="0"/>
              <a:t>G. Starke: </a:t>
            </a:r>
            <a:r>
              <a:rPr lang="de-DE" sz="1600" b="1" dirty="0" smtClean="0"/>
              <a:t>Effektive Software-Architekturen Ein praktischer Leitfaden</a:t>
            </a:r>
            <a:r>
              <a:rPr lang="de-DE" sz="1600" dirty="0" smtClean="0"/>
              <a:t>, </a:t>
            </a:r>
            <a:br>
              <a:rPr lang="de-DE" sz="1600" dirty="0" smtClean="0"/>
            </a:br>
            <a:r>
              <a:rPr lang="de-DE" sz="1600" dirty="0" smtClean="0"/>
              <a:t>Carl Hanser-Verlag, 5. Auflage 2011</a:t>
            </a:r>
            <a:endParaRPr lang="en-US" sz="1600" noProof="1" smtClean="0"/>
          </a:p>
          <a:p>
            <a:pPr>
              <a:buNone/>
            </a:pPr>
            <a:r>
              <a:rPr lang="en-US" sz="1600" noProof="1" smtClean="0">
                <a:solidFill>
                  <a:srgbClr val="0070C0"/>
                </a:solidFill>
              </a:rPr>
              <a:t>[Taylor2010]</a:t>
            </a:r>
            <a:r>
              <a:rPr lang="en-US" sz="1600" noProof="1" smtClean="0"/>
              <a:t> R. Taylor, N. Medvidovic, E. Dashofy: </a:t>
            </a:r>
            <a:r>
              <a:rPr lang="en-US" sz="1600" b="1" noProof="1" smtClean="0"/>
              <a:t>Software Architecture Foundations, Theory and Practice</a:t>
            </a:r>
            <a:r>
              <a:rPr lang="en-US" sz="1600" noProof="1" smtClean="0"/>
              <a:t>, John Wiley &amp; Sons, 2010</a:t>
            </a:r>
          </a:p>
          <a:p>
            <a:pPr>
              <a:buNone/>
            </a:pPr>
            <a:r>
              <a:rPr lang="en-US" sz="1600" noProof="1" smtClean="0">
                <a:solidFill>
                  <a:srgbClr val="0070C0"/>
                </a:solidFill>
              </a:rPr>
              <a:t>[Zoerner2012] </a:t>
            </a:r>
            <a:r>
              <a:rPr lang="en-US" sz="1600" noProof="1" smtClean="0"/>
              <a:t>S. Zörner: </a:t>
            </a:r>
            <a:r>
              <a:rPr lang="de-DE" sz="1600" b="1" dirty="0" smtClean="0"/>
              <a:t>Software-Architekturen dokumentieren und kommunizieren</a:t>
            </a:r>
            <a:r>
              <a:rPr lang="de-DE" sz="1600" dirty="0" smtClean="0"/>
              <a:t>, </a:t>
            </a:r>
            <a:r>
              <a:rPr lang="de-DE" sz="1600" dirty="0"/>
              <a:t/>
            </a:r>
            <a:br>
              <a:rPr lang="de-DE" sz="1600" dirty="0"/>
            </a:br>
            <a:r>
              <a:rPr lang="de-DE" sz="1600" dirty="0"/>
              <a:t>Carl Hanser-Verlag, </a:t>
            </a:r>
            <a:r>
              <a:rPr lang="de-DE" sz="1600" dirty="0" smtClean="0"/>
              <a:t>1. </a:t>
            </a:r>
            <a:r>
              <a:rPr lang="de-DE" sz="1600" dirty="0"/>
              <a:t>Auflage </a:t>
            </a:r>
            <a:r>
              <a:rPr lang="de-DE" sz="1600" dirty="0" smtClean="0"/>
              <a:t>2012</a:t>
            </a:r>
            <a:endParaRPr lang="en-US" sz="1600" noProof="1"/>
          </a:p>
          <a:p>
            <a:pPr>
              <a:buNone/>
            </a:pPr>
            <a:endParaRPr lang="en-US" sz="1600" noProof="1" smtClean="0"/>
          </a:p>
          <a:p>
            <a:pPr>
              <a:buNone/>
            </a:pPr>
            <a:endParaRPr lang="en-US" sz="1600" noProof="1" smtClean="0"/>
          </a:p>
        </p:txBody>
      </p:sp>
      <p:sp>
        <p:nvSpPr>
          <p:cNvPr id="4" name="Rechteck 3"/>
          <p:cNvSpPr/>
          <p:nvPr/>
        </p:nvSpPr>
        <p:spPr>
          <a:xfrm>
            <a:off x="179512" y="3361526"/>
            <a:ext cx="269626" cy="400110"/>
          </a:xfrm>
          <a:prstGeom prst="rect">
            <a:avLst/>
          </a:prstGeom>
        </p:spPr>
        <p:txBody>
          <a:bodyPr wrap="none">
            <a:spAutoFit/>
          </a:bodyPr>
          <a:lstStyle/>
          <a:p>
            <a:r>
              <a:rPr lang="en-US" sz="2000" b="1" dirty="0" smtClean="0">
                <a:solidFill>
                  <a:srgbClr val="FFB953"/>
                </a:solidFill>
              </a:rPr>
              <a:t>!</a:t>
            </a:r>
            <a:endParaRPr lang="de-DE" sz="2000" dirty="0">
              <a:solidFill>
                <a:srgbClr val="FFB953"/>
              </a:solidFill>
            </a:endParaRPr>
          </a:p>
        </p:txBody>
      </p:sp>
      <p:sp>
        <p:nvSpPr>
          <p:cNvPr id="5" name="Rechteck 4"/>
          <p:cNvSpPr/>
          <p:nvPr/>
        </p:nvSpPr>
        <p:spPr>
          <a:xfrm>
            <a:off x="179512" y="3905652"/>
            <a:ext cx="269626" cy="400110"/>
          </a:xfrm>
          <a:prstGeom prst="rect">
            <a:avLst/>
          </a:prstGeom>
        </p:spPr>
        <p:txBody>
          <a:bodyPr wrap="none">
            <a:spAutoFit/>
          </a:bodyPr>
          <a:lstStyle/>
          <a:p>
            <a:r>
              <a:rPr lang="en-US" sz="2000" b="1" dirty="0" smtClean="0">
                <a:solidFill>
                  <a:srgbClr val="FF9900"/>
                </a:solidFill>
              </a:rPr>
              <a:t>!</a:t>
            </a:r>
            <a:endParaRPr lang="de-DE" sz="2000" dirty="0">
              <a:solidFill>
                <a:srgbClr val="FF9900"/>
              </a:solidFill>
            </a:endParaRPr>
          </a:p>
        </p:txBody>
      </p:sp>
      <p:sp>
        <p:nvSpPr>
          <p:cNvPr id="7" name="Rechteck 6"/>
          <p:cNvSpPr/>
          <p:nvPr/>
        </p:nvSpPr>
        <p:spPr>
          <a:xfrm>
            <a:off x="179512" y="4397042"/>
            <a:ext cx="269626" cy="400110"/>
          </a:xfrm>
          <a:prstGeom prst="rect">
            <a:avLst/>
          </a:prstGeom>
        </p:spPr>
        <p:txBody>
          <a:bodyPr wrap="none">
            <a:spAutoFit/>
          </a:bodyPr>
          <a:lstStyle/>
          <a:p>
            <a:r>
              <a:rPr lang="en-US" sz="2000" b="1" dirty="0" smtClean="0">
                <a:solidFill>
                  <a:srgbClr val="009900"/>
                </a:solidFill>
              </a:rPr>
              <a:t>!</a:t>
            </a:r>
            <a:endParaRPr lang="de-DE" sz="2000" dirty="0">
              <a:solidFill>
                <a:srgbClr val="009900"/>
              </a:solidFill>
            </a:endParaRPr>
          </a:p>
        </p:txBody>
      </p:sp>
      <p:sp>
        <p:nvSpPr>
          <p:cNvPr id="8" name="Rechteck 7"/>
          <p:cNvSpPr/>
          <p:nvPr/>
        </p:nvSpPr>
        <p:spPr>
          <a:xfrm>
            <a:off x="179512" y="5477162"/>
            <a:ext cx="269626" cy="400110"/>
          </a:xfrm>
          <a:prstGeom prst="rect">
            <a:avLst/>
          </a:prstGeom>
        </p:spPr>
        <p:txBody>
          <a:bodyPr wrap="none">
            <a:spAutoFit/>
          </a:bodyPr>
          <a:lstStyle/>
          <a:p>
            <a:r>
              <a:rPr lang="en-US" sz="2000" b="1" dirty="0" smtClean="0">
                <a:solidFill>
                  <a:srgbClr val="008000"/>
                </a:solidFill>
              </a:rPr>
              <a:t>!</a:t>
            </a:r>
            <a:endParaRPr lang="de-DE" sz="2000" dirty="0">
              <a:solidFill>
                <a:srgbClr val="008000"/>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Wahr"/>
  <p:tag name="EMBEDFONTS" val="Falsch"/>
  <p:tag name="USEBOLDAMS" val="Falsch"/>
  <p:tag name="DEFAULTDISPLAYSOURCE" val="\documentclass{slides}\pagestyle{empty}&#10;\begin{document}&#10;&#10;\end{document}&#10;"/>
  <p:tag name="TEX2PS" val="latex $(base).tex; dvips -D $(res) -E -o $(base).ps $(base).dvi"/>
  <p:tag name="EXTERNALEDITCOMMAND" val="notepad %"/>
  <p:tag name="GHOSTSCRIPTCOMMAND" val="C:\gs\gs8.50\bin\gswin32c"/>
  <p:tag name="DEFAULTBITMAP" val="bmp16m"/>
  <p:tag name="DEFAULTBLEND" val="Falsch"/>
  <p:tag name="DEFAULTTRANSPARENT" val="Falsch"/>
  <p:tag name="DEFAULTWORKAROUNDTRANSPARENCYBUG" val="Falsch"/>
  <p:tag name="DEFAULTRESOLUTION" val="1200"/>
  <p:tag name="DEFAULTMAGNIFICATION" val="2"/>
  <p:tag name="DEFAULTFONTSIZE" val="10"/>
  <p:tag name="DEFAULTWIDTH" val="348"/>
  <p:tag name="DEFAULTHEIGHT" val="200"/>
</p:tagLst>
</file>

<file path=ppt/theme/theme1.xml><?xml version="1.0" encoding="utf-8"?>
<a:theme xmlns:a="http://schemas.openxmlformats.org/drawingml/2006/main" name="Standarddesign">
  <a:themeElements>
    <a:clrScheme name="Standard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99FF"/>
      </a:hlink>
      <a:folHlink>
        <a:srgbClr val="3399FF"/>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de-DE" sz="1000" b="0" i="0" u="none" strike="noStrike" cap="none" normalizeH="0" baseline="0" smtClean="0">
            <a:ln>
              <a:noFill/>
            </a:ln>
            <a:solidFill>
              <a:schemeClr val="tx1"/>
            </a:solidFill>
            <a:effectLst/>
            <a:latin typeface="Arial" charset="0"/>
          </a:defRPr>
        </a:defPPr>
      </a:lstStyle>
    </a:lnDef>
    <a:txDef>
      <a:spPr>
        <a:noFill/>
      </a:spPr>
      <a:bodyPr wrap="square" rtlCol="0">
        <a:noAutofit/>
      </a:bodyPr>
      <a:lstStyle>
        <a:defPPr>
          <a:defRPr sz="1800" dirty="0"/>
        </a:defPPr>
      </a:lstStyle>
    </a:tx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tandard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99FF"/>
        </a:hlink>
        <a:folHlink>
          <a:srgbClr val="33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andarddesign">
  <a:themeElements>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de-DE"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de-DE" sz="1000" b="0" i="0" u="none" strike="noStrike" cap="none" normalizeH="0" baseline="0" smtClean="0">
            <a:ln>
              <a:noFill/>
            </a:ln>
            <a:solidFill>
              <a:schemeClr val="tx1"/>
            </a:solidFill>
            <a:effectLst/>
            <a:latin typeface="Arial" charset="0"/>
          </a:defRPr>
        </a:defPPr>
      </a:lstStyle>
    </a:lnDef>
  </a:objectDefaults>
  <a:extraClrSchemeLst>
    <a:extraClrScheme>
      <a:clrScheme name="1_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tandard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99FF"/>
        </a:hlink>
        <a:folHlink>
          <a:srgbClr val="3399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3384</Words>
  <Application>Microsoft Macintosh PowerPoint</Application>
  <PresentationFormat>Bildschirmpräsentation (4:3)</PresentationFormat>
  <Paragraphs>504</Paragraphs>
  <Slides>80</Slides>
  <Notes>28</Notes>
  <HiddenSlides>4</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1</vt:i4>
      </vt:variant>
      <vt:variant>
        <vt:lpstr>Folientitel</vt:lpstr>
      </vt:variant>
      <vt:variant>
        <vt:i4>80</vt:i4>
      </vt:variant>
    </vt:vector>
  </HeadingPairs>
  <TitlesOfParts>
    <vt:vector size="89" baseType="lpstr">
      <vt:lpstr>Arial</vt:lpstr>
      <vt:lpstr>Calibri</vt:lpstr>
      <vt:lpstr>Cambria</vt:lpstr>
      <vt:lpstr>Courier New</vt:lpstr>
      <vt:lpstr>Times New Roman</vt:lpstr>
      <vt:lpstr>Wingdings</vt:lpstr>
      <vt:lpstr>Standarddesign</vt:lpstr>
      <vt:lpstr>1_Standarddesign</vt:lpstr>
      <vt:lpstr>CorelDRAW</vt:lpstr>
      <vt:lpstr>Architektur von Informationssystemen</vt:lpstr>
      <vt:lpstr>PowerPoint-Präsentation</vt:lpstr>
      <vt:lpstr>Aufwand für Vorlesung &amp; Praktikum</vt:lpstr>
      <vt:lpstr>Praktikum – Regeln</vt:lpstr>
      <vt:lpstr>Praktikum – Abgabe</vt:lpstr>
      <vt:lpstr>Organisation</vt:lpstr>
      <vt:lpstr>Ziele der Vorlesung inkl. Praktikum</vt:lpstr>
      <vt:lpstr>Aufbau der Vorlesung (Planung)</vt:lpstr>
      <vt:lpstr>Allgemeine Literatur</vt:lpstr>
      <vt:lpstr>Architektur</vt:lpstr>
      <vt:lpstr>Architektur: Zur Verteidigung</vt:lpstr>
      <vt:lpstr>Architektur: Zum Imponieren</vt:lpstr>
      <vt:lpstr>Architektur: Um mobil zu sein</vt:lpstr>
      <vt:lpstr>Architektur: Um den Verkehrsfluss zu steuern</vt:lpstr>
      <vt:lpstr>Gute Software-Architektur?</vt:lpstr>
      <vt:lpstr>Gute Software-Architektur?</vt:lpstr>
      <vt:lpstr>Was ist Software-Architektur?</vt:lpstr>
      <vt:lpstr>Definition: Software-Architektur</vt:lpstr>
      <vt:lpstr>Definition: Software-Architektur</vt:lpstr>
      <vt:lpstr>Weitere Definitionen: Software-Architektur</vt:lpstr>
      <vt:lpstr>Weitere Definitionen: Software-Architektur</vt:lpstr>
      <vt:lpstr>Architektur vs. Entwurf?</vt:lpstr>
      <vt:lpstr>Architektur vs. Entwurf?</vt:lpstr>
      <vt:lpstr>Bedeutung der Architektur im Projekt</vt:lpstr>
      <vt:lpstr>Architekturen ändern sich</vt:lpstr>
      <vt:lpstr>Architektur-Erosion</vt:lpstr>
      <vt:lpstr>Einflussfaktoren auf eine Architektur (dazu später mehr)</vt:lpstr>
      <vt:lpstr>Aufgabe</vt:lpstr>
      <vt:lpstr>Wiederholung</vt:lpstr>
      <vt:lpstr>PowerPoint-Präsentation</vt:lpstr>
      <vt:lpstr>PowerPoint-Präsentation</vt:lpstr>
      <vt:lpstr>PowerPoint-Präsentation</vt:lpstr>
      <vt:lpstr>PowerPoint-Präsentation</vt:lpstr>
      <vt:lpstr>PowerPoint-Präsentation</vt:lpstr>
      <vt:lpstr>PowerPoint-Präsentation</vt:lpstr>
      <vt:lpstr>Praktikum</vt:lpstr>
      <vt:lpstr>Architektur in Aktion</vt:lpstr>
      <vt:lpstr>Gruppenübung</vt:lpstr>
      <vt:lpstr>Fallbeispiel 1: Das WWW</vt:lpstr>
      <vt:lpstr>Fallbeispiel 1: Das WWW</vt:lpstr>
      <vt:lpstr>Fallbeispiel 1: Das WWW</vt:lpstr>
      <vt:lpstr>Fallbeispiel 1: WWW in a (Big) Nutshell</vt:lpstr>
      <vt:lpstr>Fallbeispiel 1: WWW in a (Big) Nutshell</vt:lpstr>
      <vt:lpstr>Fallbeispiel 1: Architektur des WWW</vt:lpstr>
      <vt:lpstr>Fallbeispiel 2: Desktop</vt:lpstr>
      <vt:lpstr>Fallbeispiel 2: Desktop</vt:lpstr>
      <vt:lpstr>Fallbeispiel 2: Desktop</vt:lpstr>
      <vt:lpstr>Fallbeispiel 3: Ein Informationssystem</vt:lpstr>
      <vt:lpstr>Fallbeispiel 3: Ein Informationssystem</vt:lpstr>
      <vt:lpstr>Architektur von Informationssystemen</vt:lpstr>
      <vt:lpstr>PowerPoint-Präsentation</vt:lpstr>
      <vt:lpstr>Aufgabe</vt:lpstr>
      <vt:lpstr>Der Begriff „Softwarearchitekt“</vt:lpstr>
      <vt:lpstr>Der Plattformspezialist (1/2)</vt:lpstr>
      <vt:lpstr>Der Plattformspezialist (2/2)</vt:lpstr>
      <vt:lpstr>Der Entwurfsspezialist</vt:lpstr>
      <vt:lpstr>Der Stratege</vt:lpstr>
      <vt:lpstr>Beispiel für Komplexität einer IT-Landschaft</vt:lpstr>
      <vt:lpstr>Probleme einer zu technologischen Sichtweise</vt:lpstr>
      <vt:lpstr>Aufgaben von Architekten (im Bauwesen und hier)</vt:lpstr>
      <vt:lpstr>Aufgaben von Architekten (im Bauwesen und hier)</vt:lpstr>
      <vt:lpstr>Was macht ein Architekt?</vt:lpstr>
      <vt:lpstr>Architekten konstruieren und entwerfen...</vt:lpstr>
      <vt:lpstr>Architekten garantieren die Erfüllung von Anforderungen...</vt:lpstr>
      <vt:lpstr>Architekten dokumentieren...</vt:lpstr>
      <vt:lpstr>Architekten bewerten...</vt:lpstr>
      <vt:lpstr>Architekten brauchen Mut...</vt:lpstr>
      <vt:lpstr>PowerPoint-Präsentation</vt:lpstr>
      <vt:lpstr>Architekten sind Diplomaten und Akrobaten</vt:lpstr>
      <vt:lpstr>Wie entstehen Architekturen?</vt:lpstr>
      <vt:lpstr>Werkzeuge des Software-Architekten</vt:lpstr>
      <vt:lpstr>Wie Architekturen nicht entstehen sollten </vt:lpstr>
      <vt:lpstr>Architektur und andere Entwicklungsaufgaben</vt:lpstr>
      <vt:lpstr>Zusammenfassung: Aufgabe von Architekten</vt:lpstr>
      <vt:lpstr>Was ist also Architektur?</vt:lpstr>
      <vt:lpstr>Was Architektur NICHT ist...</vt:lpstr>
      <vt:lpstr>Was Architektur NICHT ist...</vt:lpstr>
      <vt:lpstr>Was Architektur NICHT ist...</vt:lpstr>
      <vt:lpstr>PowerPoint-Präsentation</vt:lpstr>
      <vt:lpstr>Falls Sie ein Softwarearchitekt werden möchten…</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Prof. Dr. Stefan Sarstedt</dc:creator>
  <dc:description>HAW Hamburg</dc:description>
  <cp:lastModifiedBy>Microsoft-Konto</cp:lastModifiedBy>
  <cp:revision>3060</cp:revision>
  <cp:lastPrinted>2013-04-03T15:33:47Z</cp:lastPrinted>
  <dcterms:created xsi:type="dcterms:W3CDTF">2000-04-04T10:59:45Z</dcterms:created>
  <dcterms:modified xsi:type="dcterms:W3CDTF">2016-02-02T13:21:05Z</dcterms:modified>
</cp:coreProperties>
</file>